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y="6858000" cx="9144000"/>
  <p:notesSz cx="6858000" cy="9144000"/>
  <p:embeddedFontLst>
    <p:embeddedFont>
      <p:font typeface="Lexend Light"/>
      <p:regular r:id="rId37"/>
      <p:bold r:id="rId38"/>
    </p:embeddedFont>
    <p:embeddedFont>
      <p:font typeface="Outfit"/>
      <p:regular r:id="rId39"/>
      <p:bold r:id="rId40"/>
    </p:embeddedFont>
    <p:embeddedFont>
      <p:font typeface="Lexend Medium"/>
      <p:regular r:id="rId41"/>
      <p:bold r:id="rId42"/>
    </p:embeddedFont>
    <p:embeddedFont>
      <p:font typeface="Lexend"/>
      <p:regular r:id="rId43"/>
      <p:bold r:id="rId44"/>
    </p:embeddedFont>
    <p:embeddedFont>
      <p:font typeface="Archivo Black"/>
      <p:regular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utfit-bold.fntdata"/><Relationship Id="rId20" Type="http://schemas.openxmlformats.org/officeDocument/2006/relationships/slide" Target="slides/slide16.xml"/><Relationship Id="rId42" Type="http://schemas.openxmlformats.org/officeDocument/2006/relationships/font" Target="fonts/LexendMedium-bold.fntdata"/><Relationship Id="rId41" Type="http://schemas.openxmlformats.org/officeDocument/2006/relationships/font" Target="fonts/LexendMedium-regular.fntdata"/><Relationship Id="rId22" Type="http://schemas.openxmlformats.org/officeDocument/2006/relationships/slide" Target="slides/slide18.xml"/><Relationship Id="rId44" Type="http://schemas.openxmlformats.org/officeDocument/2006/relationships/font" Target="fonts/Lexend-bold.fntdata"/><Relationship Id="rId21" Type="http://schemas.openxmlformats.org/officeDocument/2006/relationships/slide" Target="slides/slide17.xml"/><Relationship Id="rId43" Type="http://schemas.openxmlformats.org/officeDocument/2006/relationships/font" Target="fonts/Lexend-regular.fntdata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45" Type="http://schemas.openxmlformats.org/officeDocument/2006/relationships/font" Target="fonts/ArchivoBlack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font" Target="fonts/LexendLight-regular.fntdata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font" Target="fonts/Outfit-regular.fntdata"/><Relationship Id="rId16" Type="http://schemas.openxmlformats.org/officeDocument/2006/relationships/slide" Target="slides/slide12.xml"/><Relationship Id="rId38" Type="http://schemas.openxmlformats.org/officeDocument/2006/relationships/font" Target="fonts/LexendLight-bold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spreadsheets/d/13dKDol7eMgrD3oUrxKKYu4jcVDHkuSZp/edit?gid=1822678720#gid=1822678720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spreadsheets/d/13dKDol7eMgrD3oUrxKKYu4jcVDHkuSZp/edit?gid=1822678720#gid=1822678720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spreadsheets/d/13dKDol7eMgrD3oUrxKKYu4jcVDHkuSZp/edit?gid=1822678720#gid=1822678720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15e1caf4bc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15e1caf4b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050">
                <a:solidFill>
                  <a:srgbClr val="1F1F1F"/>
                </a:solidFill>
                <a:highlight>
                  <a:srgbClr val="E9EEF6"/>
                </a:highlight>
              </a:rPr>
              <a:t>SeaSalt.AI</a:t>
            </a:r>
            <a:endParaRPr sz="1050">
              <a:solidFill>
                <a:srgbClr val="1F1F1F"/>
              </a:solidFill>
              <a:highlight>
                <a:srgbClr val="E9EEF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050">
                <a:solidFill>
                  <a:srgbClr val="1F1F1F"/>
                </a:solidFill>
                <a:highlight>
                  <a:srgbClr val="E9EEF6"/>
                </a:highlight>
              </a:rPr>
              <a:t>SeaMeet</a:t>
            </a:r>
            <a:endParaRPr sz="1050">
              <a:solidFill>
                <a:srgbClr val="1F1F1F"/>
              </a:solidFill>
              <a:highlight>
                <a:srgbClr val="E9EEF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050">
                <a:solidFill>
                  <a:srgbClr val="1F1F1F"/>
                </a:solidFill>
                <a:highlight>
                  <a:srgbClr val="E9EEF6"/>
                </a:highlight>
              </a:rPr>
              <a:t>SeaChat</a:t>
            </a:r>
            <a:endParaRPr sz="1050">
              <a:solidFill>
                <a:srgbClr val="1F1F1F"/>
              </a:solidFill>
              <a:highlight>
                <a:srgbClr val="E9EEF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050">
                <a:solidFill>
                  <a:srgbClr val="1F1F1F"/>
                </a:solidFill>
                <a:highlight>
                  <a:srgbClr val="E9EEF6"/>
                </a:highlight>
              </a:rPr>
              <a:t>AI Meeting</a:t>
            </a:r>
            <a:endParaRPr sz="1050">
              <a:solidFill>
                <a:srgbClr val="1F1F1F"/>
              </a:solidFill>
              <a:highlight>
                <a:srgbClr val="E9EEF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050">
                <a:solidFill>
                  <a:srgbClr val="1F1F1F"/>
                </a:solidFill>
                <a:highlight>
                  <a:srgbClr val="E9EEF6"/>
                </a:highlight>
              </a:rPr>
              <a:t>AI Chatbot</a:t>
            </a:r>
            <a:endParaRPr sz="1050">
              <a:solidFill>
                <a:srgbClr val="1F1F1F"/>
              </a:solidFill>
              <a:highlight>
                <a:srgbClr val="E9EEF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050">
                <a:solidFill>
                  <a:srgbClr val="1F1F1F"/>
                </a:solidFill>
                <a:highlight>
                  <a:srgbClr val="E9EEF6"/>
                </a:highlight>
              </a:rPr>
              <a:t>Speech Recognition</a:t>
            </a:r>
            <a:endParaRPr sz="1050">
              <a:solidFill>
                <a:srgbClr val="1F1F1F"/>
              </a:solidFill>
              <a:highlight>
                <a:srgbClr val="E9EEF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050">
                <a:solidFill>
                  <a:srgbClr val="1F1F1F"/>
                </a:solidFill>
                <a:highlight>
                  <a:srgbClr val="E9EEF6"/>
                </a:highlight>
              </a:rPr>
              <a:t>NLP</a:t>
            </a:r>
            <a:endParaRPr sz="1050">
              <a:solidFill>
                <a:srgbClr val="1F1F1F"/>
              </a:solidFill>
              <a:highlight>
                <a:srgbClr val="E9EEF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050">
                <a:solidFill>
                  <a:srgbClr val="1F1F1F"/>
                </a:solidFill>
                <a:highlight>
                  <a:srgbClr val="E9EEF6"/>
                </a:highlight>
              </a:rPr>
              <a:t>Generative AI</a:t>
            </a:r>
            <a:endParaRPr sz="1050">
              <a:solidFill>
                <a:srgbClr val="1F1F1F"/>
              </a:solidFill>
              <a:highlight>
                <a:srgbClr val="E9EEF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050">
                <a:solidFill>
                  <a:srgbClr val="1F1F1F"/>
                </a:solidFill>
                <a:highlight>
                  <a:srgbClr val="E9EEF6"/>
                </a:highlight>
              </a:rPr>
              <a:t>Cloud Communication</a:t>
            </a:r>
            <a:endParaRPr sz="1050">
              <a:solidFill>
                <a:srgbClr val="1F1F1F"/>
              </a:solidFill>
              <a:highlight>
                <a:srgbClr val="E9EEF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050">
                <a:solidFill>
                  <a:srgbClr val="1F1F1F"/>
                </a:solidFill>
                <a:highlight>
                  <a:srgbClr val="E9EEF6"/>
                </a:highlight>
              </a:rPr>
              <a:t>Real-time Transcription</a:t>
            </a:r>
            <a:endParaRPr sz="1050">
              <a:solidFill>
                <a:srgbClr val="1F1F1F"/>
              </a:solidFill>
              <a:highlight>
                <a:srgbClr val="E9EEF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050">
                <a:solidFill>
                  <a:srgbClr val="1F1F1F"/>
                </a:solidFill>
                <a:highlight>
                  <a:srgbClr val="E9EEF6"/>
                </a:highlight>
              </a:rPr>
              <a:t>Meeting Summary</a:t>
            </a:r>
            <a:endParaRPr sz="1050">
              <a:solidFill>
                <a:srgbClr val="1F1F1F"/>
              </a:solidFill>
              <a:highlight>
                <a:srgbClr val="E9EEF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050">
                <a:solidFill>
                  <a:srgbClr val="1F1F1F"/>
                </a:solidFill>
                <a:highlight>
                  <a:srgbClr val="E9EEF6"/>
                </a:highlight>
              </a:rPr>
              <a:t>Action Items</a:t>
            </a:r>
            <a:endParaRPr sz="1050">
              <a:solidFill>
                <a:srgbClr val="1F1F1F"/>
              </a:solidFill>
              <a:highlight>
                <a:srgbClr val="E9EEF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050">
                <a:solidFill>
                  <a:srgbClr val="1F1F1F"/>
                </a:solidFill>
                <a:highlight>
                  <a:srgbClr val="E9EEF6"/>
                </a:highlight>
              </a:rPr>
              <a:t>Knowledge Base</a:t>
            </a:r>
            <a:endParaRPr sz="1050">
              <a:solidFill>
                <a:srgbClr val="1F1F1F"/>
              </a:solidFill>
              <a:highlight>
                <a:srgbClr val="E9EEF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050">
                <a:solidFill>
                  <a:srgbClr val="1F1F1F"/>
                </a:solidFill>
                <a:highlight>
                  <a:srgbClr val="E9EEF6"/>
                </a:highlight>
              </a:rPr>
              <a:t>Customer Support</a:t>
            </a:r>
            <a:endParaRPr sz="1050">
              <a:solidFill>
                <a:srgbClr val="1F1F1F"/>
              </a:solidFill>
              <a:highlight>
                <a:srgbClr val="E9EEF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050">
                <a:solidFill>
                  <a:srgbClr val="1F1F1F"/>
                </a:solidFill>
                <a:highlight>
                  <a:srgbClr val="E9EEF6"/>
                </a:highlight>
              </a:rPr>
              <a:t>Multilingual</a:t>
            </a:r>
            <a:endParaRPr sz="1050">
              <a:solidFill>
                <a:srgbClr val="1F1F1F"/>
              </a:solidFill>
              <a:highlight>
                <a:srgbClr val="E9EEF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050">
                <a:solidFill>
                  <a:srgbClr val="1F1F1F"/>
                </a:solidFill>
                <a:highlight>
                  <a:srgbClr val="E9EEF6"/>
                </a:highlight>
              </a:rPr>
              <a:t>RAG</a:t>
            </a:r>
            <a:endParaRPr sz="1050">
              <a:solidFill>
                <a:srgbClr val="1F1F1F"/>
              </a:solidFill>
              <a:highlight>
                <a:srgbClr val="E9EEF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050">
                <a:solidFill>
                  <a:srgbClr val="1F1F1F"/>
                </a:solidFill>
                <a:highlight>
                  <a:srgbClr val="E9EEF6"/>
                </a:highlight>
              </a:rPr>
              <a:t>AI Assistant</a:t>
            </a:r>
            <a:endParaRPr sz="1050">
              <a:solidFill>
                <a:srgbClr val="1F1F1F"/>
              </a:solidFill>
              <a:highlight>
                <a:srgbClr val="E9EEF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050">
                <a:solidFill>
                  <a:srgbClr val="1F1F1F"/>
                </a:solidFill>
                <a:highlight>
                  <a:srgbClr val="E9EEF6"/>
                </a:highlight>
              </a:rPr>
              <a:t>Global Team</a:t>
            </a:r>
            <a:endParaRPr sz="1050">
              <a:solidFill>
                <a:srgbClr val="1F1F1F"/>
              </a:solidFill>
              <a:highlight>
                <a:srgbClr val="E9EEF6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050">
                <a:solidFill>
                  <a:srgbClr val="1F1F1F"/>
                </a:solidFill>
                <a:highlight>
                  <a:srgbClr val="E9EEF6"/>
                </a:highlight>
              </a:rPr>
              <a:t>Pricing</a:t>
            </a:r>
            <a:endParaRPr sz="1050">
              <a:solidFill>
                <a:srgbClr val="1F1F1F"/>
              </a:solidFill>
              <a:highlight>
                <a:srgbClr val="E9EEF6"/>
              </a:highlight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32731dd7f37_0_19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32731dd7f37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2731dd7f37_0_66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2731dd7f37_0_6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32731dd7f37_0_67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32731dd7f37_0_6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2731dd7f37_0_68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32731dd7f37_0_6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2731dd7f37_0_28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32731dd7f37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2731dd7f37_0_22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32731dd7f37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306c9e24ef582518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306c9e24ef58251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2731dd7f37_0_26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32731dd7f37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2731dd7f37_0_13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32731dd7f37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32731dd7f37_0_29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32731dd7f37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2731dd7f37_0_11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2731dd7f37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32731dd7f37_0_33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32731dd7f37_0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2731dd7f37_0_34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32731dd7f37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32731dd7f37_0_36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32731dd7f37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2731dd7f37_0_45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2731dd7f37_0_4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2731dd7f37_0_35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32731dd7f37_0_3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32731dd7f37_0_38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32731dd7f37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32731dd7f37_0_41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32731dd7f37_0_4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32731dd7f37_0_42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32731dd7f37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32731dd7f37_0_39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32731dd7f37_0_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2731dd7f37_0_65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32731dd7f37_0_6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2731dd7f37_0_13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2731dd7f37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32731dd7f37_0_43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32731dd7f37_0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2731dd7f37_0_40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32731dd7f37_0_4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319362d8bab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319362d8b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2731dd7f37_0_25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2731dd7f37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2731dd7f37_0_16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32731dd7f37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2731dd7f37_0_31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2731dd7f37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2"/>
              </a:rPr>
              <a:t>https://docs.google.com/spreadsheets/d/13dKDol7eMgrD3oUrxKKYu4jcVDHkuSZp/edit?gid=1822678720#gid=1822678720</a:t>
            </a:r>
            <a:r>
              <a:rPr lang="zh-TW"/>
              <a:t>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2731dd7f37_0_30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2731dd7f37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2"/>
              </a:rPr>
              <a:t>https://docs.google.com/spreadsheets/d/13dKDol7eMgrD3oUrxKKYu4jcVDHkuSZp/edit?gid=1822678720#gid=1822678720</a:t>
            </a:r>
            <a:r>
              <a:rPr lang="zh-TW"/>
              <a:t>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2731dd7f37_0_32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32731dd7f37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2"/>
              </a:rPr>
              <a:t>https://docs.google.com/spreadsheets/d/13dKDol7eMgrD3oUrxKKYu4jcVDHkuSZp/edit?gid=1822678720#gid=1822678720</a:t>
            </a:r>
            <a:r>
              <a:rPr lang="zh-TW"/>
              <a:t>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2731dd7f37_0_18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32731dd7f37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wd.pulipuli.info/aHR0cHM6Ly9zY3JpcHQuZ29vZ2xlLmNvbS9tYWNyb3Mvcy9BS2Z5Y2J5TnYwWVVJeFRBOGY2eXRkTER1cjRya2VVNDZxbzR5MEF3c2xSYUlLWXdaZmJCQ3U1My1JREMzZGFZQXNieTk3NEQvZXhlYw==/" TargetMode="Externa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結束 空白">
  <p:cSld name="TITLE_2_1_1"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347600" y="0"/>
            <a:ext cx="4796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 amt="45000"/>
          </a:blip>
          <a:srcRect b="0" l="6816" r="57588" t="0"/>
          <a:stretch/>
        </p:blipFill>
        <p:spPr>
          <a:xfrm>
            <a:off x="0" y="0"/>
            <a:ext cx="4347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1-2 雙欄標題ht">
  <p:cSld name="TITLE_AND_BODY_1_3_1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"/>
          <p:cNvSpPr/>
          <p:nvPr/>
        </p:nvSpPr>
        <p:spPr>
          <a:xfrm>
            <a:off x="0" y="1110175"/>
            <a:ext cx="9144000" cy="530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1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1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1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1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147" name="Google Shape;147;p11"/>
          <p:cNvGrpSpPr/>
          <p:nvPr/>
        </p:nvGrpSpPr>
        <p:grpSpPr>
          <a:xfrm rot="9448929">
            <a:off x="678374" y="287341"/>
            <a:ext cx="896614" cy="733235"/>
            <a:chOff x="3337500" y="1640525"/>
            <a:chExt cx="3773378" cy="3085800"/>
          </a:xfrm>
        </p:grpSpPr>
        <p:sp>
          <p:nvSpPr>
            <p:cNvPr id="148" name="Google Shape;148;p11"/>
            <p:cNvSpPr/>
            <p:nvPr/>
          </p:nvSpPr>
          <p:spPr>
            <a:xfrm>
              <a:off x="3337500" y="1640525"/>
              <a:ext cx="3085800" cy="30858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1"/>
            <p:cNvSpPr/>
            <p:nvPr/>
          </p:nvSpPr>
          <p:spPr>
            <a:xfrm>
              <a:off x="5733900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1"/>
            <p:cNvSpPr/>
            <p:nvPr/>
          </p:nvSpPr>
          <p:spPr>
            <a:xfrm flipH="1">
              <a:off x="6421478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1" name="Google Shape;151;p11"/>
          <p:cNvGrpSpPr/>
          <p:nvPr/>
        </p:nvGrpSpPr>
        <p:grpSpPr>
          <a:xfrm>
            <a:off x="118450" y="143608"/>
            <a:ext cx="1299300" cy="526200"/>
            <a:chOff x="7243875" y="3780983"/>
            <a:chExt cx="1299300" cy="526200"/>
          </a:xfrm>
        </p:grpSpPr>
        <p:grpSp>
          <p:nvGrpSpPr>
            <p:cNvPr id="152" name="Google Shape;152;p11"/>
            <p:cNvGrpSpPr/>
            <p:nvPr/>
          </p:nvGrpSpPr>
          <p:grpSpPr>
            <a:xfrm>
              <a:off x="7243875" y="3780983"/>
              <a:ext cx="1299300" cy="526200"/>
              <a:chOff x="3130375" y="-210650"/>
              <a:chExt cx="1299300" cy="526200"/>
            </a:xfrm>
          </p:grpSpPr>
          <p:sp>
            <p:nvSpPr>
              <p:cNvPr id="153" name="Google Shape;153;p11"/>
              <p:cNvSpPr/>
              <p:nvPr/>
            </p:nvSpPr>
            <p:spPr>
              <a:xfrm>
                <a:off x="3130375" y="-210650"/>
                <a:ext cx="1299300" cy="526200"/>
              </a:xfrm>
              <a:prstGeom prst="roundRect">
                <a:avLst>
                  <a:gd fmla="val 50000" name="adj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9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11"/>
              <p:cNvSpPr/>
              <p:nvPr/>
            </p:nvSpPr>
            <p:spPr>
              <a:xfrm>
                <a:off x="3263060" y="-47084"/>
                <a:ext cx="1077000" cy="268200"/>
              </a:xfrm>
              <a:prstGeom prst="roundRect">
                <a:avLst>
                  <a:gd fmla="val 50000" name="adj"/>
                </a:avLst>
              </a:prstGeom>
              <a:solidFill>
                <a:srgbClr val="ED8E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5" name="Google Shape;155;p11"/>
              <p:cNvSpPr/>
              <p:nvPr/>
            </p:nvSpPr>
            <p:spPr>
              <a:xfrm>
                <a:off x="3217449" y="-110650"/>
                <a:ext cx="1077000" cy="268200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6" name="Google Shape;156;p11"/>
            <p:cNvGrpSpPr/>
            <p:nvPr/>
          </p:nvGrpSpPr>
          <p:grpSpPr>
            <a:xfrm>
              <a:off x="7728150" y="4016475"/>
              <a:ext cx="330750" cy="55200"/>
              <a:chOff x="7632750" y="4032725"/>
              <a:chExt cx="330750" cy="55200"/>
            </a:xfrm>
          </p:grpSpPr>
          <p:sp>
            <p:nvSpPr>
              <p:cNvPr id="157" name="Google Shape;157;p11"/>
              <p:cNvSpPr/>
              <p:nvPr/>
            </p:nvSpPr>
            <p:spPr>
              <a:xfrm>
                <a:off x="763275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>
                <a:off x="7770525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11"/>
              <p:cNvSpPr/>
              <p:nvPr/>
            </p:nvSpPr>
            <p:spPr>
              <a:xfrm>
                <a:off x="790830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60" name="Google Shape;160;p11"/>
          <p:cNvSpPr txBox="1"/>
          <p:nvPr>
            <p:ph idx="1" type="subTitle"/>
          </p:nvPr>
        </p:nvSpPr>
        <p:spPr>
          <a:xfrm>
            <a:off x="4572050" y="1341375"/>
            <a:ext cx="3856500" cy="7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B45F06"/>
              </a:buClr>
              <a:buSzPts val="22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0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8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6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61" name="Google Shape;161;p11"/>
          <p:cNvSpPr txBox="1"/>
          <p:nvPr>
            <p:ph idx="2" type="subTitle"/>
          </p:nvPr>
        </p:nvSpPr>
        <p:spPr>
          <a:xfrm>
            <a:off x="715550" y="1341375"/>
            <a:ext cx="3856500" cy="7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B45F06"/>
              </a:buClr>
              <a:buSzPts val="22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0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8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6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62" name="Google Shape;162;p11"/>
          <p:cNvSpPr txBox="1"/>
          <p:nvPr>
            <p:ph idx="3" type="body"/>
          </p:nvPr>
        </p:nvSpPr>
        <p:spPr>
          <a:xfrm>
            <a:off x="715600" y="2074575"/>
            <a:ext cx="3856500" cy="401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3" name="Google Shape;163;p11"/>
          <p:cNvSpPr txBox="1"/>
          <p:nvPr>
            <p:ph idx="4" type="body"/>
          </p:nvPr>
        </p:nvSpPr>
        <p:spPr>
          <a:xfrm>
            <a:off x="4572050" y="2074575"/>
            <a:ext cx="3856500" cy="401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4" name="Google Shape;164;p11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65" name="Google Shape;165;p11"/>
          <p:cNvSpPr txBox="1"/>
          <p:nvPr>
            <p:ph idx="5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2921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1pPr>
            <a:lvl2pPr indent="-292100" lvl="1" marL="914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2pPr>
            <a:lvl3pPr indent="-292100" lvl="2" marL="1371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3pPr>
            <a:lvl4pPr indent="-292100" lvl="3" marL="1828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4pPr>
            <a:lvl5pPr indent="-292100" lvl="4" marL="22860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5pPr>
            <a:lvl6pPr indent="-292100" lvl="5" marL="2743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6pPr>
            <a:lvl7pPr indent="-292100" lvl="6" marL="3200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7pPr>
            <a:lvl8pPr indent="-292100" lvl="7" marL="3657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8pPr>
            <a:lvl9pPr indent="-292100" lvl="8" marL="4114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9pPr>
          </a:lstStyle>
          <a:p/>
        </p:txBody>
      </p:sp>
      <p:sp>
        <p:nvSpPr>
          <p:cNvPr id="166" name="Google Shape;166;p11"/>
          <p:cNvSpPr txBox="1"/>
          <p:nvPr>
            <p:ph idx="6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1-3 三欄標題ht">
  <p:cSld name="TITLE_AND_BODY_1_3_1_1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"/>
          <p:cNvSpPr/>
          <p:nvPr/>
        </p:nvSpPr>
        <p:spPr>
          <a:xfrm>
            <a:off x="0" y="1110175"/>
            <a:ext cx="9144000" cy="530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2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2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2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2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173" name="Google Shape;173;p12"/>
          <p:cNvGrpSpPr/>
          <p:nvPr/>
        </p:nvGrpSpPr>
        <p:grpSpPr>
          <a:xfrm rot="9448929">
            <a:off x="678374" y="287341"/>
            <a:ext cx="896614" cy="733235"/>
            <a:chOff x="3337500" y="1640525"/>
            <a:chExt cx="3773378" cy="3085800"/>
          </a:xfrm>
        </p:grpSpPr>
        <p:sp>
          <p:nvSpPr>
            <p:cNvPr id="174" name="Google Shape;174;p12"/>
            <p:cNvSpPr/>
            <p:nvPr/>
          </p:nvSpPr>
          <p:spPr>
            <a:xfrm>
              <a:off x="3337500" y="1640525"/>
              <a:ext cx="3085800" cy="30858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12"/>
            <p:cNvSpPr/>
            <p:nvPr/>
          </p:nvSpPr>
          <p:spPr>
            <a:xfrm>
              <a:off x="5733900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2"/>
            <p:cNvSpPr/>
            <p:nvPr/>
          </p:nvSpPr>
          <p:spPr>
            <a:xfrm flipH="1">
              <a:off x="6421478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7" name="Google Shape;177;p12"/>
          <p:cNvGrpSpPr/>
          <p:nvPr/>
        </p:nvGrpSpPr>
        <p:grpSpPr>
          <a:xfrm>
            <a:off x="118450" y="143608"/>
            <a:ext cx="1299300" cy="526200"/>
            <a:chOff x="7243875" y="3780983"/>
            <a:chExt cx="1299300" cy="526200"/>
          </a:xfrm>
        </p:grpSpPr>
        <p:grpSp>
          <p:nvGrpSpPr>
            <p:cNvPr id="178" name="Google Shape;178;p12"/>
            <p:cNvGrpSpPr/>
            <p:nvPr/>
          </p:nvGrpSpPr>
          <p:grpSpPr>
            <a:xfrm>
              <a:off x="7243875" y="3780983"/>
              <a:ext cx="1299300" cy="526200"/>
              <a:chOff x="3130375" y="-210650"/>
              <a:chExt cx="1299300" cy="526200"/>
            </a:xfrm>
          </p:grpSpPr>
          <p:sp>
            <p:nvSpPr>
              <p:cNvPr id="179" name="Google Shape;179;p12"/>
              <p:cNvSpPr/>
              <p:nvPr/>
            </p:nvSpPr>
            <p:spPr>
              <a:xfrm>
                <a:off x="3130375" y="-210650"/>
                <a:ext cx="1299300" cy="526200"/>
              </a:xfrm>
              <a:prstGeom prst="roundRect">
                <a:avLst>
                  <a:gd fmla="val 50000" name="adj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9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2"/>
              <p:cNvSpPr/>
              <p:nvPr/>
            </p:nvSpPr>
            <p:spPr>
              <a:xfrm>
                <a:off x="3263060" y="-47084"/>
                <a:ext cx="1077000" cy="268200"/>
              </a:xfrm>
              <a:prstGeom prst="roundRect">
                <a:avLst>
                  <a:gd fmla="val 50000" name="adj"/>
                </a:avLst>
              </a:prstGeom>
              <a:solidFill>
                <a:srgbClr val="ED8E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2"/>
              <p:cNvSpPr/>
              <p:nvPr/>
            </p:nvSpPr>
            <p:spPr>
              <a:xfrm>
                <a:off x="3217449" y="-110650"/>
                <a:ext cx="1077000" cy="268200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2" name="Google Shape;182;p12"/>
            <p:cNvGrpSpPr/>
            <p:nvPr/>
          </p:nvGrpSpPr>
          <p:grpSpPr>
            <a:xfrm>
              <a:off x="7728150" y="4016475"/>
              <a:ext cx="330750" cy="55200"/>
              <a:chOff x="7632750" y="4032725"/>
              <a:chExt cx="330750" cy="55200"/>
            </a:xfrm>
          </p:grpSpPr>
          <p:sp>
            <p:nvSpPr>
              <p:cNvPr id="183" name="Google Shape;183;p12"/>
              <p:cNvSpPr/>
              <p:nvPr/>
            </p:nvSpPr>
            <p:spPr>
              <a:xfrm>
                <a:off x="763275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p12"/>
              <p:cNvSpPr/>
              <p:nvPr/>
            </p:nvSpPr>
            <p:spPr>
              <a:xfrm>
                <a:off x="7770525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12"/>
              <p:cNvSpPr/>
              <p:nvPr/>
            </p:nvSpPr>
            <p:spPr>
              <a:xfrm>
                <a:off x="790830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86" name="Google Shape;186;p12"/>
          <p:cNvSpPr txBox="1"/>
          <p:nvPr>
            <p:ph idx="1" type="subTitle"/>
          </p:nvPr>
        </p:nvSpPr>
        <p:spPr>
          <a:xfrm>
            <a:off x="3286550" y="1341375"/>
            <a:ext cx="2571000" cy="7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B45F06"/>
              </a:buClr>
              <a:buSzPts val="22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0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8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6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87" name="Google Shape;187;p12"/>
          <p:cNvSpPr txBox="1"/>
          <p:nvPr>
            <p:ph idx="2" type="subTitle"/>
          </p:nvPr>
        </p:nvSpPr>
        <p:spPr>
          <a:xfrm>
            <a:off x="715550" y="1341375"/>
            <a:ext cx="2571000" cy="7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B45F06"/>
              </a:buClr>
              <a:buSzPts val="22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0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8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6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88" name="Google Shape;188;p12"/>
          <p:cNvSpPr txBox="1"/>
          <p:nvPr>
            <p:ph idx="3" type="body"/>
          </p:nvPr>
        </p:nvSpPr>
        <p:spPr>
          <a:xfrm>
            <a:off x="715583" y="2074575"/>
            <a:ext cx="2571000" cy="401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9" name="Google Shape;189;p12"/>
          <p:cNvSpPr txBox="1"/>
          <p:nvPr>
            <p:ph idx="4" type="body"/>
          </p:nvPr>
        </p:nvSpPr>
        <p:spPr>
          <a:xfrm>
            <a:off x="3286550" y="2074575"/>
            <a:ext cx="2571000" cy="401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0" name="Google Shape;190;p12"/>
          <p:cNvSpPr txBox="1"/>
          <p:nvPr>
            <p:ph idx="5" type="subTitle"/>
          </p:nvPr>
        </p:nvSpPr>
        <p:spPr>
          <a:xfrm>
            <a:off x="5857550" y="1341375"/>
            <a:ext cx="2571000" cy="7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B45F06"/>
              </a:buClr>
              <a:buSzPts val="22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0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8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6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91" name="Google Shape;191;p12"/>
          <p:cNvSpPr txBox="1"/>
          <p:nvPr>
            <p:ph idx="6" type="body"/>
          </p:nvPr>
        </p:nvSpPr>
        <p:spPr>
          <a:xfrm>
            <a:off x="5857550" y="2074575"/>
            <a:ext cx="2571000" cy="401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2" name="Google Shape;192;p12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93" name="Google Shape;193;p12"/>
          <p:cNvSpPr txBox="1"/>
          <p:nvPr>
            <p:ph idx="7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b" bIns="91425" lIns="0" spcFirstLastPara="1" rIns="91425" wrap="square" tIns="0">
            <a:normAutofit/>
          </a:bodyPr>
          <a:lstStyle>
            <a:lvl1pPr indent="-2921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1pPr>
            <a:lvl2pPr indent="-292100" lvl="1" marL="914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2pPr>
            <a:lvl3pPr indent="-292100" lvl="2" marL="1371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3pPr>
            <a:lvl4pPr indent="-292100" lvl="3" marL="1828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4pPr>
            <a:lvl5pPr indent="-292100" lvl="4" marL="22860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5pPr>
            <a:lvl6pPr indent="-292100" lvl="5" marL="2743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6pPr>
            <a:lvl7pPr indent="-292100" lvl="6" marL="3200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7pPr>
            <a:lvl8pPr indent="-292100" lvl="7" marL="3657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8pPr>
            <a:lvl9pPr indent="-292100" lvl="8" marL="4114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9pPr>
          </a:lstStyle>
          <a:p/>
        </p:txBody>
      </p:sp>
      <p:sp>
        <p:nvSpPr>
          <p:cNvPr id="194" name="Google Shape;194;p12"/>
          <p:cNvSpPr txBox="1"/>
          <p:nvPr>
            <p:ph idx="8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1-3 三欄v">
  <p:cSld name="TITLE_AND_BODY_1_3_1_1_1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"/>
          <p:cNvSpPr/>
          <p:nvPr/>
        </p:nvSpPr>
        <p:spPr>
          <a:xfrm>
            <a:off x="0" y="1110175"/>
            <a:ext cx="9144000" cy="530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3"/>
          <p:cNvSpPr txBox="1"/>
          <p:nvPr>
            <p:ph idx="1" type="body"/>
          </p:nvPr>
        </p:nvSpPr>
        <p:spPr>
          <a:xfrm>
            <a:off x="715575" y="1341375"/>
            <a:ext cx="2571000" cy="47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8" name="Google Shape;198;p13"/>
          <p:cNvSpPr txBox="1"/>
          <p:nvPr>
            <p:ph idx="2" type="body"/>
          </p:nvPr>
        </p:nvSpPr>
        <p:spPr>
          <a:xfrm>
            <a:off x="3286544" y="1341375"/>
            <a:ext cx="2571000" cy="47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9" name="Google Shape;199;p13"/>
          <p:cNvSpPr txBox="1"/>
          <p:nvPr>
            <p:ph idx="3" type="body"/>
          </p:nvPr>
        </p:nvSpPr>
        <p:spPr>
          <a:xfrm>
            <a:off x="5857547" y="1341375"/>
            <a:ext cx="2571000" cy="474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0" name="Google Shape;200;p13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3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3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3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204" name="Google Shape;204;p13"/>
          <p:cNvGrpSpPr/>
          <p:nvPr/>
        </p:nvGrpSpPr>
        <p:grpSpPr>
          <a:xfrm rot="9448929">
            <a:off x="678374" y="287341"/>
            <a:ext cx="896614" cy="733235"/>
            <a:chOff x="3337500" y="1640525"/>
            <a:chExt cx="3773378" cy="3085800"/>
          </a:xfrm>
        </p:grpSpPr>
        <p:sp>
          <p:nvSpPr>
            <p:cNvPr id="205" name="Google Shape;205;p13"/>
            <p:cNvSpPr/>
            <p:nvPr/>
          </p:nvSpPr>
          <p:spPr>
            <a:xfrm>
              <a:off x="3337500" y="1640525"/>
              <a:ext cx="3085800" cy="30858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733900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3"/>
            <p:cNvSpPr/>
            <p:nvPr/>
          </p:nvSpPr>
          <p:spPr>
            <a:xfrm flipH="1">
              <a:off x="6421478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8" name="Google Shape;208;p13"/>
          <p:cNvGrpSpPr/>
          <p:nvPr/>
        </p:nvGrpSpPr>
        <p:grpSpPr>
          <a:xfrm>
            <a:off x="118450" y="143608"/>
            <a:ext cx="1299300" cy="526200"/>
            <a:chOff x="7243875" y="3780983"/>
            <a:chExt cx="1299300" cy="526200"/>
          </a:xfrm>
        </p:grpSpPr>
        <p:grpSp>
          <p:nvGrpSpPr>
            <p:cNvPr id="209" name="Google Shape;209;p13"/>
            <p:cNvGrpSpPr/>
            <p:nvPr/>
          </p:nvGrpSpPr>
          <p:grpSpPr>
            <a:xfrm>
              <a:off x="7243875" y="3780983"/>
              <a:ext cx="1299300" cy="526200"/>
              <a:chOff x="3130375" y="-210650"/>
              <a:chExt cx="1299300" cy="526200"/>
            </a:xfrm>
          </p:grpSpPr>
          <p:sp>
            <p:nvSpPr>
              <p:cNvPr id="210" name="Google Shape;210;p13"/>
              <p:cNvSpPr/>
              <p:nvPr/>
            </p:nvSpPr>
            <p:spPr>
              <a:xfrm>
                <a:off x="3130375" y="-210650"/>
                <a:ext cx="1299300" cy="526200"/>
              </a:xfrm>
              <a:prstGeom prst="roundRect">
                <a:avLst>
                  <a:gd fmla="val 50000" name="adj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9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3"/>
              <p:cNvSpPr/>
              <p:nvPr/>
            </p:nvSpPr>
            <p:spPr>
              <a:xfrm>
                <a:off x="3263060" y="-47084"/>
                <a:ext cx="1077000" cy="268200"/>
              </a:xfrm>
              <a:prstGeom prst="roundRect">
                <a:avLst>
                  <a:gd fmla="val 50000" name="adj"/>
                </a:avLst>
              </a:prstGeom>
              <a:solidFill>
                <a:srgbClr val="ED8E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3"/>
              <p:cNvSpPr/>
              <p:nvPr/>
            </p:nvSpPr>
            <p:spPr>
              <a:xfrm>
                <a:off x="3217449" y="-110650"/>
                <a:ext cx="1077000" cy="268200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3" name="Google Shape;213;p13"/>
            <p:cNvGrpSpPr/>
            <p:nvPr/>
          </p:nvGrpSpPr>
          <p:grpSpPr>
            <a:xfrm>
              <a:off x="7728150" y="4016475"/>
              <a:ext cx="330750" cy="55200"/>
              <a:chOff x="7632750" y="4032725"/>
              <a:chExt cx="330750" cy="55200"/>
            </a:xfrm>
          </p:grpSpPr>
          <p:sp>
            <p:nvSpPr>
              <p:cNvPr id="214" name="Google Shape;214;p13"/>
              <p:cNvSpPr/>
              <p:nvPr/>
            </p:nvSpPr>
            <p:spPr>
              <a:xfrm>
                <a:off x="763275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13"/>
              <p:cNvSpPr/>
              <p:nvPr/>
            </p:nvSpPr>
            <p:spPr>
              <a:xfrm>
                <a:off x="7770525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3"/>
              <p:cNvSpPr/>
              <p:nvPr/>
            </p:nvSpPr>
            <p:spPr>
              <a:xfrm>
                <a:off x="790830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17" name="Google Shape;217;p13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8" name="Google Shape;218;p13"/>
          <p:cNvSpPr txBox="1"/>
          <p:nvPr>
            <p:ph idx="4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2921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1pPr>
            <a:lvl2pPr indent="-292100" lvl="1" marL="914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2pPr>
            <a:lvl3pPr indent="-292100" lvl="2" marL="1371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3pPr>
            <a:lvl4pPr indent="-292100" lvl="3" marL="1828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4pPr>
            <a:lvl5pPr indent="-292100" lvl="4" marL="22860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5pPr>
            <a:lvl6pPr indent="-292100" lvl="5" marL="2743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6pPr>
            <a:lvl7pPr indent="-292100" lvl="6" marL="3200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7pPr>
            <a:lvl8pPr indent="-292100" lvl="7" marL="3657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8pPr>
            <a:lvl9pPr indent="-292100" lvl="8" marL="4114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9pPr>
          </a:lstStyle>
          <a:p/>
        </p:txBody>
      </p:sp>
      <p:sp>
        <p:nvSpPr>
          <p:cNvPr id="219" name="Google Shape;219;p13"/>
          <p:cNvSpPr txBox="1"/>
          <p:nvPr>
            <p:ph idx="5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2 補充">
  <p:cSld name="TITLE_AND_BODY_1_4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/>
          <p:nvPr/>
        </p:nvSpPr>
        <p:spPr>
          <a:xfrm>
            <a:off x="0" y="244325"/>
            <a:ext cx="9144000" cy="617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4"/>
          <p:cNvSpPr txBox="1"/>
          <p:nvPr>
            <p:ph idx="1" type="body"/>
          </p:nvPr>
        </p:nvSpPr>
        <p:spPr>
          <a:xfrm>
            <a:off x="715550" y="643596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3" name="Google Shape;223;p14"/>
          <p:cNvSpPr txBox="1"/>
          <p:nvPr>
            <p:ph type="title"/>
          </p:nvPr>
        </p:nvSpPr>
        <p:spPr>
          <a:xfrm>
            <a:off x="715550" y="5402192"/>
            <a:ext cx="7713000" cy="623700"/>
          </a:xfrm>
          <a:prstGeom prst="rect">
            <a:avLst/>
          </a:prstGeom>
        </p:spPr>
        <p:txBody>
          <a:bodyPr anchorCtr="0" anchor="b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4" name="Google Shape;224;p14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4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4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4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28" name="Google Shape;228;p14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2921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1pPr>
            <a:lvl2pPr indent="-292100" lvl="1" marL="914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2pPr>
            <a:lvl3pPr indent="-292100" lvl="2" marL="1371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3pPr>
            <a:lvl4pPr indent="-292100" lvl="3" marL="1828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4pPr>
            <a:lvl5pPr indent="-292100" lvl="4" marL="22860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5pPr>
            <a:lvl6pPr indent="-292100" lvl="5" marL="2743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6pPr>
            <a:lvl7pPr indent="-292100" lvl="6" marL="3200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7pPr>
            <a:lvl8pPr indent="-292100" lvl="7" marL="3657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8pPr>
            <a:lvl9pPr indent="-292100" lvl="8" marL="4114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9pPr>
          </a:lstStyle>
          <a:p/>
        </p:txBody>
      </p:sp>
      <p:sp>
        <p:nvSpPr>
          <p:cNvPr id="229" name="Google Shape;229;p14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2 結尾">
  <p:cSld name="TITLE_AND_BODY_1_4_3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"/>
          <p:cNvSpPr/>
          <p:nvPr/>
        </p:nvSpPr>
        <p:spPr>
          <a:xfrm>
            <a:off x="0" y="244325"/>
            <a:ext cx="9144000" cy="617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5"/>
          <p:cNvSpPr txBox="1"/>
          <p:nvPr>
            <p:ph idx="1" type="body"/>
          </p:nvPr>
        </p:nvSpPr>
        <p:spPr>
          <a:xfrm>
            <a:off x="715550" y="1267299"/>
            <a:ext cx="7713000" cy="41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3" name="Google Shape;233;p15"/>
          <p:cNvSpPr txBox="1"/>
          <p:nvPr>
            <p:ph type="title"/>
          </p:nvPr>
        </p:nvSpPr>
        <p:spPr>
          <a:xfrm>
            <a:off x="715550" y="5402192"/>
            <a:ext cx="7713000" cy="623700"/>
          </a:xfrm>
          <a:prstGeom prst="rect">
            <a:avLst/>
          </a:prstGeom>
        </p:spPr>
        <p:txBody>
          <a:bodyPr anchorCtr="0" anchor="b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34" name="Google Shape;234;p15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5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5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5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38" name="Google Shape;238;p15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2921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1pPr>
            <a:lvl2pPr indent="-292100" lvl="1" marL="914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2pPr>
            <a:lvl3pPr indent="-292100" lvl="2" marL="1371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3pPr>
            <a:lvl4pPr indent="-292100" lvl="3" marL="1828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4pPr>
            <a:lvl5pPr indent="-292100" lvl="4" marL="22860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5pPr>
            <a:lvl6pPr indent="-292100" lvl="5" marL="2743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6pPr>
            <a:lvl7pPr indent="-292100" lvl="6" marL="3200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7pPr>
            <a:lvl8pPr indent="-292100" lvl="7" marL="3657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8pPr>
            <a:lvl9pPr indent="-292100" lvl="8" marL="4114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9pPr>
          </a:lstStyle>
          <a:p/>
        </p:txBody>
      </p:sp>
      <p:sp>
        <p:nvSpPr>
          <p:cNvPr id="239" name="Google Shape;239;p15"/>
          <p:cNvSpPr txBox="1"/>
          <p:nvPr>
            <p:ph idx="3" type="subTitle"/>
          </p:nvPr>
        </p:nvSpPr>
        <p:spPr>
          <a:xfrm>
            <a:off x="715425" y="643600"/>
            <a:ext cx="77130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1000"/>
              </a:spcBef>
              <a:spcAft>
                <a:spcPts val="0"/>
              </a:spcAft>
              <a:buClr>
                <a:srgbClr val="783F04"/>
              </a:buClr>
              <a:buSzPts val="2200"/>
              <a:buFont typeface="Lexend Medium"/>
              <a:buNone/>
              <a:defRPr>
                <a:solidFill>
                  <a:srgbClr val="783F04"/>
                </a:solidFill>
                <a:latin typeface="Lexend Medium"/>
                <a:ea typeface="Lexend Medium"/>
                <a:cs typeface="Lexend Medium"/>
                <a:sym typeface="Lexend Medium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000"/>
              <a:buFont typeface="Lexend Medium"/>
              <a:buNone/>
              <a:defRPr>
                <a:latin typeface="Lexend Medium"/>
                <a:ea typeface="Lexend Medium"/>
                <a:cs typeface="Lexend Medium"/>
                <a:sym typeface="Lexen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Font typeface="Lexend Medium"/>
              <a:buNone/>
              <a:defRPr>
                <a:latin typeface="Lexend Medium"/>
                <a:ea typeface="Lexend Medium"/>
                <a:cs typeface="Lexend Medium"/>
                <a:sym typeface="Lexen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Font typeface="Lexend Medium"/>
              <a:buNone/>
              <a:defRPr>
                <a:latin typeface="Lexend Medium"/>
                <a:ea typeface="Lexend Medium"/>
                <a:cs typeface="Lexend Medium"/>
                <a:sym typeface="Lexen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Lexend Medium"/>
              <a:buNone/>
              <a:defRPr>
                <a:latin typeface="Lexend Medium"/>
                <a:ea typeface="Lexend Medium"/>
                <a:cs typeface="Lexend Medium"/>
                <a:sym typeface="Lexen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Lexend Medium"/>
              <a:buNone/>
              <a:defRPr>
                <a:latin typeface="Lexend Medium"/>
                <a:ea typeface="Lexend Medium"/>
                <a:cs typeface="Lexend Medium"/>
                <a:sym typeface="Lexen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Lexend Medium"/>
              <a:buNone/>
              <a:defRPr>
                <a:latin typeface="Lexend Medium"/>
                <a:ea typeface="Lexend Medium"/>
                <a:cs typeface="Lexend Medium"/>
                <a:sym typeface="Lexen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Lexend Medium"/>
              <a:buNone/>
              <a:defRPr>
                <a:latin typeface="Lexend Medium"/>
                <a:ea typeface="Lexend Medium"/>
                <a:cs typeface="Lexend Medium"/>
                <a:sym typeface="Lexen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Lexend Medium"/>
              <a:buNone/>
              <a:defRPr>
                <a:latin typeface="Lexend Medium"/>
                <a:ea typeface="Lexend Medium"/>
                <a:cs typeface="Lexend Medium"/>
                <a:sym typeface="Lexend Medium"/>
              </a:defRPr>
            </a:lvl9pPr>
          </a:lstStyle>
          <a:p/>
        </p:txBody>
      </p:sp>
      <p:sp>
        <p:nvSpPr>
          <p:cNvPr id="240" name="Google Shape;240;p15"/>
          <p:cNvSpPr txBox="1"/>
          <p:nvPr>
            <p:ph idx="4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3 內文強調 文字為主">
  <p:cSld name="TITLE_AND_BODY_1_4_2">
    <p:bg>
      <p:bgPr>
        <a:solidFill>
          <a:schemeClr val="dk1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6"/>
          <p:cNvSpPr txBox="1"/>
          <p:nvPr>
            <p:ph idx="1" type="body"/>
          </p:nvPr>
        </p:nvSpPr>
        <p:spPr>
          <a:xfrm>
            <a:off x="715550" y="643596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●"/>
              <a:defRPr>
                <a:solidFill>
                  <a:srgbClr val="FFFFFF"/>
                </a:solidFill>
              </a:defRPr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Char char="○"/>
              <a:defRPr>
                <a:solidFill>
                  <a:srgbClr val="FFFFFF"/>
                </a:solidFill>
              </a:defRPr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>
                <a:solidFill>
                  <a:srgbClr val="FFFFFF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43" name="Google Shape;243;p16"/>
          <p:cNvSpPr txBox="1"/>
          <p:nvPr>
            <p:ph type="title"/>
          </p:nvPr>
        </p:nvSpPr>
        <p:spPr>
          <a:xfrm>
            <a:off x="715550" y="5402192"/>
            <a:ext cx="7713000" cy="623700"/>
          </a:xfrm>
          <a:prstGeom prst="rect">
            <a:avLst/>
          </a:prstGeom>
        </p:spPr>
        <p:txBody>
          <a:bodyPr anchorCtr="0" anchor="b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 sz="3200">
                <a:solidFill>
                  <a:srgbClr val="FFFFFF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2pPr>
            <a:lvl3pPr lvl="2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3pPr>
            <a:lvl4pPr lvl="3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4pPr>
            <a:lvl5pPr lvl="4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5pPr>
            <a:lvl6pPr lvl="5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6pPr>
            <a:lvl7pPr lvl="6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7pPr>
            <a:lvl8pPr lvl="7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8pPr>
            <a:lvl9pPr lvl="8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44" name="Google Shape;244;p16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6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6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6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48" name="Google Shape;248;p16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2921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000"/>
              <a:buChar char="●"/>
              <a:defRPr sz="1000">
                <a:solidFill>
                  <a:srgbClr val="D9D9D9"/>
                </a:solidFill>
              </a:defRPr>
            </a:lvl1pPr>
            <a:lvl2pPr indent="-292100" lvl="1" marL="914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000"/>
              <a:buChar char="○"/>
              <a:defRPr sz="1000">
                <a:solidFill>
                  <a:srgbClr val="D9D9D9"/>
                </a:solidFill>
              </a:defRPr>
            </a:lvl2pPr>
            <a:lvl3pPr indent="-292100" lvl="2" marL="1371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000"/>
              <a:buChar char="■"/>
              <a:defRPr sz="1000">
                <a:solidFill>
                  <a:srgbClr val="D9D9D9"/>
                </a:solidFill>
              </a:defRPr>
            </a:lvl3pPr>
            <a:lvl4pPr indent="-292100" lvl="3" marL="1828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000"/>
              <a:buChar char="●"/>
              <a:defRPr sz="1000">
                <a:solidFill>
                  <a:srgbClr val="D9D9D9"/>
                </a:solidFill>
              </a:defRPr>
            </a:lvl4pPr>
            <a:lvl5pPr indent="-292100" lvl="4" marL="22860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000"/>
              <a:buChar char="○"/>
              <a:defRPr sz="1000">
                <a:solidFill>
                  <a:srgbClr val="D9D9D9"/>
                </a:solidFill>
              </a:defRPr>
            </a:lvl5pPr>
            <a:lvl6pPr indent="-292100" lvl="5" marL="2743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000"/>
              <a:buChar char="■"/>
              <a:defRPr sz="1000">
                <a:solidFill>
                  <a:srgbClr val="D9D9D9"/>
                </a:solidFill>
              </a:defRPr>
            </a:lvl6pPr>
            <a:lvl7pPr indent="-292100" lvl="6" marL="3200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000"/>
              <a:buChar char="●"/>
              <a:defRPr sz="1000">
                <a:solidFill>
                  <a:srgbClr val="D9D9D9"/>
                </a:solidFill>
              </a:defRPr>
            </a:lvl7pPr>
            <a:lvl8pPr indent="-292100" lvl="7" marL="3657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000"/>
              <a:buChar char="○"/>
              <a:defRPr sz="1000">
                <a:solidFill>
                  <a:srgbClr val="D9D9D9"/>
                </a:solidFill>
              </a:defRPr>
            </a:lvl8pPr>
            <a:lvl9pPr indent="-292100" lvl="8" marL="4114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000"/>
              <a:buChar char="■"/>
              <a:defRPr sz="1000">
                <a:solidFill>
                  <a:srgbClr val="D9D9D9"/>
                </a:solidFill>
              </a:defRPr>
            </a:lvl9pPr>
          </a:lstStyle>
          <a:p/>
        </p:txBody>
      </p:sp>
      <p:sp>
        <p:nvSpPr>
          <p:cNvPr id="249" name="Google Shape;249;p16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exend"/>
              <a:buNone/>
              <a:defRPr b="1" sz="10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3 內文強調 白底大字">
  <p:cSld name="TITLE_AND_BODY_1_4_1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7"/>
          <p:cNvSpPr/>
          <p:nvPr/>
        </p:nvSpPr>
        <p:spPr>
          <a:xfrm>
            <a:off x="0" y="244325"/>
            <a:ext cx="9144000" cy="617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7"/>
          <p:cNvSpPr txBox="1"/>
          <p:nvPr>
            <p:ph idx="1" type="body"/>
          </p:nvPr>
        </p:nvSpPr>
        <p:spPr>
          <a:xfrm>
            <a:off x="715550" y="643598"/>
            <a:ext cx="7713000" cy="247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457200" lvl="0" marL="457200" rtl="0" algn="ctr">
              <a:spcBef>
                <a:spcPts val="1000"/>
              </a:spcBef>
              <a:spcAft>
                <a:spcPts val="0"/>
              </a:spcAft>
              <a:buSzPts val="3600"/>
              <a:buChar char="●"/>
              <a:defRPr sz="3600"/>
            </a:lvl1pPr>
            <a:lvl2pPr indent="-355600" lvl="1" marL="914400" rtl="0" algn="ctr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2pPr>
            <a:lvl3pPr indent="-342900" lvl="2" marL="1371600" rtl="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30200" lvl="3" marL="1828800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3" name="Google Shape;253;p17"/>
          <p:cNvSpPr txBox="1"/>
          <p:nvPr>
            <p:ph type="title"/>
          </p:nvPr>
        </p:nvSpPr>
        <p:spPr>
          <a:xfrm>
            <a:off x="715550" y="3117154"/>
            <a:ext cx="7713000" cy="950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4" name="Google Shape;254;p17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7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7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7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58" name="Google Shape;258;p17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2921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1pPr>
            <a:lvl2pPr indent="-292100" lvl="1" marL="914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2pPr>
            <a:lvl3pPr indent="-292100" lvl="2" marL="1371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3pPr>
            <a:lvl4pPr indent="-292100" lvl="3" marL="1828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4pPr>
            <a:lvl5pPr indent="-292100" lvl="4" marL="22860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5pPr>
            <a:lvl6pPr indent="-292100" lvl="5" marL="2743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6pPr>
            <a:lvl7pPr indent="-292100" lvl="6" marL="3200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7pPr>
            <a:lvl8pPr indent="-292100" lvl="7" marL="3657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8pPr>
            <a:lvl9pPr indent="-292100" lvl="8" marL="4114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9pPr>
          </a:lstStyle>
          <a:p/>
        </p:txBody>
      </p:sp>
      <p:sp>
        <p:nvSpPr>
          <p:cNvPr id="259" name="Google Shape;259;p17"/>
          <p:cNvSpPr txBox="1"/>
          <p:nvPr>
            <p:ph idx="3" type="body"/>
          </p:nvPr>
        </p:nvSpPr>
        <p:spPr>
          <a:xfrm>
            <a:off x="715550" y="3929198"/>
            <a:ext cx="7713000" cy="24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57200" lvl="0" marL="457200" rtl="0" algn="ctr">
              <a:spcBef>
                <a:spcPts val="1000"/>
              </a:spcBef>
              <a:spcAft>
                <a:spcPts val="0"/>
              </a:spcAft>
              <a:buSzPts val="3600"/>
              <a:buChar char="●"/>
              <a:defRPr sz="3600"/>
            </a:lvl1pPr>
            <a:lvl2pPr indent="-355600" lvl="1" marL="914400" rtl="0" algn="ctr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2pPr>
            <a:lvl3pPr indent="-342900" lvl="2" marL="1371600" rtl="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30200" lvl="3" marL="1828800" rtl="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0" name="Google Shape;260;p17"/>
          <p:cNvSpPr txBox="1"/>
          <p:nvPr>
            <p:ph idx="4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3 內文強調 大字">
  <p:cSld name="BIG_NUMBER_1_1">
    <p:bg>
      <p:bgPr>
        <a:solidFill>
          <a:schemeClr val="dk1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8"/>
          <p:cNvSpPr txBox="1"/>
          <p:nvPr>
            <p:ph hasCustomPrompt="1" type="title"/>
          </p:nvPr>
        </p:nvSpPr>
        <p:spPr>
          <a:xfrm>
            <a:off x="1107050" y="2049075"/>
            <a:ext cx="6930000" cy="23040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None/>
              <a:defRPr sz="52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3" name="Google Shape;263;p18"/>
          <p:cNvSpPr txBox="1"/>
          <p:nvPr>
            <p:ph idx="1" type="subTitle"/>
          </p:nvPr>
        </p:nvSpPr>
        <p:spPr>
          <a:xfrm>
            <a:off x="2216400" y="4352917"/>
            <a:ext cx="4711200" cy="4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18"/>
          <p:cNvSpPr txBox="1"/>
          <p:nvPr>
            <p:ph idx="2" type="subTitle"/>
          </p:nvPr>
        </p:nvSpPr>
        <p:spPr>
          <a:xfrm>
            <a:off x="611675" y="463717"/>
            <a:ext cx="1531500" cy="197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grpSp>
        <p:nvGrpSpPr>
          <p:cNvPr id="265" name="Google Shape;265;p18"/>
          <p:cNvGrpSpPr/>
          <p:nvPr/>
        </p:nvGrpSpPr>
        <p:grpSpPr>
          <a:xfrm>
            <a:off x="2143296" y="319664"/>
            <a:ext cx="5955157" cy="483582"/>
            <a:chOff x="2143296" y="651793"/>
            <a:chExt cx="5955157" cy="362696"/>
          </a:xfrm>
        </p:grpSpPr>
        <p:cxnSp>
          <p:nvCxnSpPr>
            <p:cNvPr id="266" name="Google Shape;266;p18"/>
            <p:cNvCxnSpPr/>
            <p:nvPr/>
          </p:nvCxnSpPr>
          <p:spPr>
            <a:xfrm>
              <a:off x="2143296" y="832325"/>
              <a:ext cx="5871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67" name="Google Shape;267;p18"/>
            <p:cNvGrpSpPr/>
            <p:nvPr/>
          </p:nvGrpSpPr>
          <p:grpSpPr>
            <a:xfrm rot="-5400000">
              <a:off x="7826311" y="742347"/>
              <a:ext cx="362696" cy="181588"/>
              <a:chOff x="5733900" y="3128019"/>
              <a:chExt cx="1376978" cy="689400"/>
            </a:xfrm>
          </p:grpSpPr>
          <p:sp>
            <p:nvSpPr>
              <p:cNvPr id="268" name="Google Shape;268;p18"/>
              <p:cNvSpPr/>
              <p:nvPr/>
            </p:nvSpPr>
            <p:spPr>
              <a:xfrm>
                <a:off x="5733900" y="3128019"/>
                <a:ext cx="689400" cy="689400"/>
              </a:xfrm>
              <a:prstGeom prst="arc">
                <a:avLst>
                  <a:gd fmla="val 16200000" name="adj1"/>
                  <a:gd fmla="val 0" name="adj2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p18"/>
              <p:cNvSpPr/>
              <p:nvPr/>
            </p:nvSpPr>
            <p:spPr>
              <a:xfrm flipH="1">
                <a:off x="6421478" y="3128019"/>
                <a:ext cx="689400" cy="689400"/>
              </a:xfrm>
              <a:prstGeom prst="arc">
                <a:avLst>
                  <a:gd fmla="val 16200000" name="adj1"/>
                  <a:gd fmla="val 0" name="adj2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70" name="Google Shape;270;p18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8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8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8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74" name="Google Shape;274;p18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exend"/>
              <a:buNone/>
              <a:defRPr b="1" sz="10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exend"/>
              <a:buNone/>
              <a:defRPr b="1" sz="10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exend"/>
              <a:buNone/>
              <a:defRPr b="1" sz="10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exend"/>
              <a:buNone/>
              <a:defRPr b="1" sz="10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exend"/>
              <a:buNone/>
              <a:defRPr b="1" sz="10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exend"/>
              <a:buNone/>
              <a:defRPr b="1" sz="10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exend"/>
              <a:buNone/>
              <a:defRPr b="1" sz="10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exend"/>
              <a:buNone/>
              <a:defRPr b="1" sz="10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exend"/>
              <a:buNone/>
              <a:defRPr b="1" sz="1000">
                <a:solidFill>
                  <a:srgbClr val="FFFFFF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3 內文強調 空白" type="blank">
  <p:cSld name="BLANK">
    <p:bg>
      <p:bgPr>
        <a:noFill/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9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9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9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9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3 內文強調 空白 簡化">
  <p:cSld name="BLANK_1">
    <p:bg>
      <p:bgPr>
        <a:noFill/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"/>
          <p:cNvSpPr txBox="1"/>
          <p:nvPr/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300">
                <a:solidFill>
                  <a:srgbClr val="000000"/>
                </a:solidFill>
                <a:latin typeface="Lexend Light"/>
                <a:ea typeface="Lexend Light"/>
                <a:cs typeface="Lexend Light"/>
                <a:sym typeface="Lexend Light"/>
              </a:rPr>
              <a:t>‹#›</a:t>
            </a:fld>
            <a:endParaRPr sz="1300">
              <a:solidFill>
                <a:srgbClr val="000000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2 章節h2">
  <p:cSld name="TITLE_2_1_1_1">
    <p:bg>
      <p:bgPr>
        <a:solidFill>
          <a:srgbClr val="FFFFFF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 amt="45000"/>
          </a:blip>
          <a:srcRect b="0" l="6816" r="57588" t="0"/>
          <a:stretch/>
        </p:blipFill>
        <p:spPr>
          <a:xfrm>
            <a:off x="0" y="0"/>
            <a:ext cx="4347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title"/>
          </p:nvPr>
        </p:nvSpPr>
        <p:spPr>
          <a:xfrm>
            <a:off x="469500" y="1877475"/>
            <a:ext cx="3878100" cy="733200"/>
          </a:xfrm>
          <a:prstGeom prst="rect">
            <a:avLst/>
          </a:prstGeom>
        </p:spPr>
        <p:txBody>
          <a:bodyPr anchorCtr="0" anchor="b" bIns="91425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sz="4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9" name="Google Shape;19;p3"/>
          <p:cNvSpPr/>
          <p:nvPr/>
        </p:nvSpPr>
        <p:spPr>
          <a:xfrm>
            <a:off x="4347600" y="0"/>
            <a:ext cx="4796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4" name="Google Shape;24;p3"/>
          <p:cNvSpPr txBox="1"/>
          <p:nvPr>
            <p:ph idx="1" type="subTitle"/>
          </p:nvPr>
        </p:nvSpPr>
        <p:spPr>
          <a:xfrm>
            <a:off x="451975" y="2659750"/>
            <a:ext cx="3878100" cy="32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2" type="title"/>
          </p:nvPr>
        </p:nvSpPr>
        <p:spPr>
          <a:xfrm>
            <a:off x="4815513" y="1877475"/>
            <a:ext cx="3878100" cy="733200"/>
          </a:xfrm>
          <a:prstGeom prst="rect">
            <a:avLst/>
          </a:prstGeom>
        </p:spPr>
        <p:txBody>
          <a:bodyPr anchorCtr="0" anchor="b" bIns="91425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None/>
              <a:defRPr sz="4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3" type="subTitle"/>
          </p:nvPr>
        </p:nvSpPr>
        <p:spPr>
          <a:xfrm>
            <a:off x="4797988" y="2659750"/>
            <a:ext cx="3878100" cy="32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4" type="subTitle"/>
          </p:nvPr>
        </p:nvSpPr>
        <p:spPr>
          <a:xfrm>
            <a:off x="46950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 投影片主題說明">
  <p:cSld name="CUSTOM_3_2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1"/>
          <p:cNvSpPr txBox="1"/>
          <p:nvPr>
            <p:ph type="title"/>
          </p:nvPr>
        </p:nvSpPr>
        <p:spPr>
          <a:xfrm>
            <a:off x="715550" y="717667"/>
            <a:ext cx="7713000" cy="818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284" name="Google Shape;284;p21"/>
          <p:cNvSpPr txBox="1"/>
          <p:nvPr>
            <p:ph idx="1" type="subTitle"/>
          </p:nvPr>
        </p:nvSpPr>
        <p:spPr>
          <a:xfrm>
            <a:off x="611675" y="6166792"/>
            <a:ext cx="1531500" cy="197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Font typeface="Lexend"/>
              <a:buNone/>
              <a:defRPr b="1" sz="1000"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grpSp>
        <p:nvGrpSpPr>
          <p:cNvPr id="285" name="Google Shape;285;p21"/>
          <p:cNvGrpSpPr/>
          <p:nvPr/>
        </p:nvGrpSpPr>
        <p:grpSpPr>
          <a:xfrm>
            <a:off x="2143296" y="6022739"/>
            <a:ext cx="5955157" cy="483582"/>
            <a:chOff x="2143296" y="651793"/>
            <a:chExt cx="5955157" cy="362696"/>
          </a:xfrm>
        </p:grpSpPr>
        <p:cxnSp>
          <p:nvCxnSpPr>
            <p:cNvPr id="286" name="Google Shape;286;p21"/>
            <p:cNvCxnSpPr/>
            <p:nvPr/>
          </p:nvCxnSpPr>
          <p:spPr>
            <a:xfrm>
              <a:off x="2143296" y="832325"/>
              <a:ext cx="5871600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287" name="Google Shape;287;p21"/>
            <p:cNvGrpSpPr/>
            <p:nvPr/>
          </p:nvGrpSpPr>
          <p:grpSpPr>
            <a:xfrm rot="-5400000">
              <a:off x="7826311" y="742347"/>
              <a:ext cx="362696" cy="181588"/>
              <a:chOff x="5733900" y="3128019"/>
              <a:chExt cx="1376978" cy="689400"/>
            </a:xfrm>
          </p:grpSpPr>
          <p:sp>
            <p:nvSpPr>
              <p:cNvPr id="288" name="Google Shape;288;p21"/>
              <p:cNvSpPr/>
              <p:nvPr/>
            </p:nvSpPr>
            <p:spPr>
              <a:xfrm>
                <a:off x="5733900" y="3128019"/>
                <a:ext cx="689400" cy="689400"/>
              </a:xfrm>
              <a:prstGeom prst="arc">
                <a:avLst>
                  <a:gd fmla="val 16200000" name="adj1"/>
                  <a:gd fmla="val 0" name="adj2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" name="Google Shape;289;p21"/>
              <p:cNvSpPr/>
              <p:nvPr/>
            </p:nvSpPr>
            <p:spPr>
              <a:xfrm flipH="1">
                <a:off x="6421478" y="3128019"/>
                <a:ext cx="689400" cy="689400"/>
              </a:xfrm>
              <a:prstGeom prst="arc">
                <a:avLst>
                  <a:gd fmla="val 16200000" name="adj1"/>
                  <a:gd fmla="val 0" name="adj2"/>
                </a:avLst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90" name="Google Shape;290;p21"/>
          <p:cNvSpPr txBox="1"/>
          <p:nvPr>
            <p:ph hasCustomPrompt="1" idx="2" type="title"/>
          </p:nvPr>
        </p:nvSpPr>
        <p:spPr>
          <a:xfrm>
            <a:off x="8016350" y="6165767"/>
            <a:ext cx="498900" cy="197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r>
              <a:t>xx%</a:t>
            </a:r>
          </a:p>
        </p:txBody>
      </p:sp>
      <p:sp>
        <p:nvSpPr>
          <p:cNvPr id="291" name="Google Shape;291;p2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92" name="Google Shape;292;p21"/>
          <p:cNvSpPr txBox="1"/>
          <p:nvPr/>
        </p:nvSpPr>
        <p:spPr>
          <a:xfrm>
            <a:off x="895275" y="1842700"/>
            <a:ext cx="6562500" cy="40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投影片工具連結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200" u="sng">
                <a:solidFill>
                  <a:schemeClr val="hlink"/>
                </a:solidFill>
                <a:latin typeface="Lexend Light"/>
                <a:ea typeface="Lexend Light"/>
                <a:cs typeface="Lexend Light"/>
                <a:sym typeface="Lexend Light"/>
                <a:hlinkClick r:id="rId2"/>
              </a:rPr>
              <a:t>https://wd.pulipuli.info/aHR0cHM6Ly9zY3JpcHQuZ29vZ2xlLmNvbS9tYWNyb3Mvcy9BS2Z5Y2J5TnYwWVVJeFRBOGY2eXRkTER1cjRya2VVNDZxbzR5MEF3c2xSYUlLWXdaZmJCQ3U1My1JREMzZGFZQXNieTk3NEQvZXhlYw==/</a:t>
            </a:r>
            <a:r>
              <a:rPr lang="zh-TW" sz="2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 </a:t>
            </a:r>
            <a:endParaRPr sz="2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rPr>
              <a:t> </a:t>
            </a:r>
            <a:endParaRPr sz="2200">
              <a:solidFill>
                <a:schemeClr val="dk1"/>
              </a:solidFill>
              <a:latin typeface="Lexend Light"/>
              <a:ea typeface="Lexend Light"/>
              <a:cs typeface="Lexend Light"/>
              <a:sym typeface="Lexend Light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參考資料">
  <p:cSld name="TITLE_AND_BODY_1_5_1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2"/>
          <p:cNvSpPr txBox="1"/>
          <p:nvPr>
            <p:ph type="title"/>
          </p:nvPr>
        </p:nvSpPr>
        <p:spPr>
          <a:xfrm>
            <a:off x="2263125" y="414850"/>
            <a:ext cx="66012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95" name="Google Shape;295;p22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2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2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2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99" name="Google Shape;299;p22"/>
          <p:cNvSpPr txBox="1"/>
          <p:nvPr>
            <p:ph idx="1" type="body"/>
          </p:nvPr>
        </p:nvSpPr>
        <p:spPr>
          <a:xfrm>
            <a:off x="2263075" y="1341325"/>
            <a:ext cx="66012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0" name="Google Shape;300;p22"/>
          <p:cNvSpPr/>
          <p:nvPr/>
        </p:nvSpPr>
        <p:spPr>
          <a:xfrm>
            <a:off x="0" y="0"/>
            <a:ext cx="1999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2"/>
          <p:cNvSpPr txBox="1"/>
          <p:nvPr>
            <p:ph idx="2" type="subTitle"/>
          </p:nvPr>
        </p:nvSpPr>
        <p:spPr>
          <a:xfrm>
            <a:off x="199920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-2 下一步驟">
  <p:cSld name="TITLE_AND_BODY_1_5_1_1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3"/>
          <p:cNvSpPr txBox="1"/>
          <p:nvPr>
            <p:ph type="title"/>
          </p:nvPr>
        </p:nvSpPr>
        <p:spPr>
          <a:xfrm>
            <a:off x="2263125" y="414850"/>
            <a:ext cx="66012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4" name="Google Shape;304;p23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3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3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3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08" name="Google Shape;308;p23"/>
          <p:cNvSpPr txBox="1"/>
          <p:nvPr>
            <p:ph idx="1" type="body"/>
          </p:nvPr>
        </p:nvSpPr>
        <p:spPr>
          <a:xfrm>
            <a:off x="2263075" y="1341325"/>
            <a:ext cx="66012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9" name="Google Shape;309;p23"/>
          <p:cNvSpPr txBox="1"/>
          <p:nvPr>
            <p:ph idx="2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 標題與內文 1 5">
  <p:cSld name="TITLE_AND_BODY_1_5_2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4"/>
          <p:cNvSpPr txBox="1"/>
          <p:nvPr/>
        </p:nvSpPr>
        <p:spPr>
          <a:xfrm>
            <a:off x="1390575" y="6402700"/>
            <a:ext cx="3939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635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</a:pPr>
            <a:r>
              <a:rPr b="1" lang="zh-TW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rPr>
              <a:t>政大圖檔 112-2</a:t>
            </a:r>
            <a:endParaRPr b="1" sz="1000">
              <a:solidFill>
                <a:srgbClr val="595959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2" name="Google Shape;312;p24"/>
          <p:cNvSpPr/>
          <p:nvPr/>
        </p:nvSpPr>
        <p:spPr>
          <a:xfrm>
            <a:off x="7872600" y="0"/>
            <a:ext cx="1271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4"/>
          <p:cNvSpPr txBox="1"/>
          <p:nvPr>
            <p:ph type="title"/>
          </p:nvPr>
        </p:nvSpPr>
        <p:spPr>
          <a:xfrm>
            <a:off x="1271450" y="414850"/>
            <a:ext cx="66012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14" name="Google Shape;314;p24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4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4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4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18" name="Google Shape;318;p24"/>
          <p:cNvSpPr txBox="1"/>
          <p:nvPr>
            <p:ph idx="1" type="body"/>
          </p:nvPr>
        </p:nvSpPr>
        <p:spPr>
          <a:xfrm>
            <a:off x="1271400" y="1341325"/>
            <a:ext cx="66012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1pPr>
            <a:lvl2pPr indent="-355600" lvl="1" marL="91440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9" name="Google Shape;319;p24"/>
          <p:cNvSpPr/>
          <p:nvPr/>
        </p:nvSpPr>
        <p:spPr>
          <a:xfrm>
            <a:off x="0" y="0"/>
            <a:ext cx="1271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4"/>
          <p:cNvSpPr txBox="1"/>
          <p:nvPr>
            <p:ph idx="2" type="body"/>
          </p:nvPr>
        </p:nvSpPr>
        <p:spPr>
          <a:xfrm>
            <a:off x="2630200" y="6431700"/>
            <a:ext cx="52425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2921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1pPr>
            <a:lvl2pPr indent="-292100" lvl="1" marL="9144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2pPr>
            <a:lvl3pPr indent="-292100" lvl="2" marL="1371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3pPr>
            <a:lvl4pPr indent="-292100" lvl="3" marL="1828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4pPr>
            <a:lvl5pPr indent="-292100" lvl="4" marL="22860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5pPr>
            <a:lvl6pPr indent="-292100" lvl="5" marL="2743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6pPr>
            <a:lvl7pPr indent="-292100" lvl="6" marL="32004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7pPr>
            <a:lvl8pPr indent="-292100" lvl="7" marL="3657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8pPr>
            <a:lvl9pPr indent="-292100" lvl="8" marL="4114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兩欄 1">
  <p:cSld name="TITLE_AND_TWO_COLUMNS_1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5"/>
          <p:cNvSpPr txBox="1"/>
          <p:nvPr>
            <p:ph type="title"/>
          </p:nvPr>
        </p:nvSpPr>
        <p:spPr>
          <a:xfrm>
            <a:off x="715550" y="717667"/>
            <a:ext cx="77130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23" name="Google Shape;323;p25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5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5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5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封面">
  <p:cSld name="TITLE_1">
    <p:bg>
      <p:bgPr>
        <a:solidFill>
          <a:srgbClr val="FFFFFF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/>
          <p:nvPr/>
        </p:nvSpPr>
        <p:spPr>
          <a:xfrm>
            <a:off x="0" y="-25"/>
            <a:ext cx="4796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 txBox="1"/>
          <p:nvPr>
            <p:ph type="ctrTitle"/>
          </p:nvPr>
        </p:nvSpPr>
        <p:spPr>
          <a:xfrm>
            <a:off x="715550" y="2015754"/>
            <a:ext cx="3723300" cy="19797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0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" name="Google Shape;31;p4"/>
          <p:cNvSpPr txBox="1"/>
          <p:nvPr>
            <p:ph idx="1" type="subTitle"/>
          </p:nvPr>
        </p:nvSpPr>
        <p:spPr>
          <a:xfrm>
            <a:off x="565200" y="4133543"/>
            <a:ext cx="4034100" cy="48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2" name="Google Shape;32;p4"/>
          <p:cNvSpPr/>
          <p:nvPr/>
        </p:nvSpPr>
        <p:spPr>
          <a:xfrm>
            <a:off x="1767750" y="5631299"/>
            <a:ext cx="1629000" cy="5886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7150" rotWithShape="0" algn="bl" dir="5400000" dist="19050">
              <a:srgbClr val="000000">
                <a:alpha val="19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1919708" y="5791244"/>
            <a:ext cx="1370700" cy="34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1862306" y="5743371"/>
            <a:ext cx="1370700" cy="345600"/>
          </a:xfrm>
          <a:prstGeom prst="ellipse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  <p:sp>
        <p:nvSpPr>
          <p:cNvPr id="35" name="Google Shape;35;p4"/>
          <p:cNvSpPr txBox="1"/>
          <p:nvPr>
            <p:ph idx="2" type="subTitle"/>
          </p:nvPr>
        </p:nvSpPr>
        <p:spPr>
          <a:xfrm>
            <a:off x="2073150" y="5817288"/>
            <a:ext cx="948900" cy="1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1000"/>
              </a:spcBef>
              <a:spcAft>
                <a:spcPts val="0"/>
              </a:spcAft>
              <a:buSzPts val="2200"/>
              <a:buFont typeface="Archivo Black"/>
              <a:buNone/>
              <a:defRPr b="1"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SzPts val="2000"/>
              <a:buFont typeface="Archivo Black"/>
              <a:buNone/>
              <a:defRPr b="1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Font typeface="Archivo Black"/>
              <a:buNone/>
              <a:defRPr b="1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Archivo Black"/>
              <a:buNone/>
              <a:defRPr b="1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rchivo Black"/>
              <a:buNone/>
              <a:defRPr b="1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rchivo Black"/>
              <a:buNone/>
              <a:defRPr b="1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rchivo Black"/>
              <a:buNone/>
              <a:defRPr b="1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rchivo Black"/>
              <a:buNone/>
              <a:defRPr b="1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rchivo Black"/>
              <a:buNone/>
              <a:defRPr b="1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pic>
        <p:nvPicPr>
          <p:cNvPr id="36" name="Google Shape;36;p4"/>
          <p:cNvPicPr preferRelativeResize="0"/>
          <p:nvPr/>
        </p:nvPicPr>
        <p:blipFill rotWithShape="1">
          <a:blip r:embed="rId2">
            <a:alphaModFix amt="45000"/>
          </a:blip>
          <a:srcRect b="0" l="6816" r="57588" t="0"/>
          <a:stretch/>
        </p:blipFill>
        <p:spPr>
          <a:xfrm>
            <a:off x="4796400" y="0"/>
            <a:ext cx="43476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章節h1">
  <p:cSld name="CUSTOM_10_1">
    <p:bg>
      <p:bgPr>
        <a:solidFill>
          <a:srgbClr val="FFFFFF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5"/>
          <p:cNvPicPr preferRelativeResize="0"/>
          <p:nvPr/>
        </p:nvPicPr>
        <p:blipFill rotWithShape="1">
          <a:blip r:embed="rId2">
            <a:alphaModFix amt="45000"/>
          </a:blip>
          <a:srcRect b="0" l="0" r="0" t="59540"/>
          <a:stretch/>
        </p:blipFill>
        <p:spPr>
          <a:xfrm>
            <a:off x="0" y="4780800"/>
            <a:ext cx="9144000" cy="20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5"/>
          <p:cNvSpPr/>
          <p:nvPr/>
        </p:nvSpPr>
        <p:spPr>
          <a:xfrm>
            <a:off x="0" y="0"/>
            <a:ext cx="9144000" cy="4780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/>
          <p:nvPr/>
        </p:nvSpPr>
        <p:spPr>
          <a:xfrm>
            <a:off x="8218880" y="194865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8332726" y="322825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8300619" y="281737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5"/>
          <p:cNvSpPr txBox="1"/>
          <p:nvPr>
            <p:ph idx="12" type="sldNum"/>
          </p:nvPr>
        </p:nvSpPr>
        <p:spPr>
          <a:xfrm>
            <a:off x="8311134" y="300084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4" name="Google Shape;44;p5"/>
          <p:cNvSpPr txBox="1"/>
          <p:nvPr>
            <p:ph type="title"/>
          </p:nvPr>
        </p:nvSpPr>
        <p:spPr>
          <a:xfrm>
            <a:off x="715550" y="4915100"/>
            <a:ext cx="7713000" cy="689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idx="1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2 子目錄">
  <p:cSld name="CUSTOM_10_1_1">
    <p:bg>
      <p:bgPr>
        <a:solidFill>
          <a:srgbClr val="FFFFFF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6"/>
          <p:cNvPicPr preferRelativeResize="0"/>
          <p:nvPr/>
        </p:nvPicPr>
        <p:blipFill rotWithShape="1">
          <a:blip r:embed="rId2">
            <a:alphaModFix amt="45000"/>
          </a:blip>
          <a:srcRect b="0" l="0" r="0" t="59540"/>
          <a:stretch/>
        </p:blipFill>
        <p:spPr>
          <a:xfrm>
            <a:off x="0" y="4780800"/>
            <a:ext cx="9144000" cy="20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6"/>
          <p:cNvSpPr txBox="1"/>
          <p:nvPr>
            <p:ph idx="1" type="body"/>
          </p:nvPr>
        </p:nvSpPr>
        <p:spPr>
          <a:xfrm>
            <a:off x="715550" y="6431700"/>
            <a:ext cx="7713000" cy="25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92100" lvl="0" marL="457200" algn="r"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000"/>
              <a:buChar char="●"/>
              <a:defRPr sz="1000">
                <a:solidFill>
                  <a:srgbClr val="666666"/>
                </a:solidFill>
              </a:defRPr>
            </a:lvl1pPr>
            <a:lvl2pPr indent="-292100" lvl="1" marL="914400" algn="r"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000"/>
              <a:buChar char="○"/>
              <a:defRPr sz="1000">
                <a:solidFill>
                  <a:srgbClr val="666666"/>
                </a:solidFill>
              </a:defRPr>
            </a:lvl2pPr>
            <a:lvl3pPr indent="-292100" lvl="2" marL="137160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Char char="■"/>
              <a:defRPr sz="1000">
                <a:solidFill>
                  <a:srgbClr val="666666"/>
                </a:solidFill>
              </a:defRPr>
            </a:lvl3pPr>
            <a:lvl4pPr indent="-292100" lvl="3" marL="182880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Char char="●"/>
              <a:defRPr sz="1000">
                <a:solidFill>
                  <a:srgbClr val="666666"/>
                </a:solidFill>
              </a:defRPr>
            </a:lvl4pPr>
            <a:lvl5pPr indent="-292100" lvl="4" marL="228600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Char char="○"/>
              <a:defRPr sz="1000">
                <a:solidFill>
                  <a:srgbClr val="666666"/>
                </a:solidFill>
              </a:defRPr>
            </a:lvl5pPr>
            <a:lvl6pPr indent="-292100" lvl="5" marL="274320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Char char="■"/>
              <a:defRPr sz="1000">
                <a:solidFill>
                  <a:srgbClr val="666666"/>
                </a:solidFill>
              </a:defRPr>
            </a:lvl6pPr>
            <a:lvl7pPr indent="-292100" lvl="6" marL="320040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Char char="●"/>
              <a:defRPr sz="1000">
                <a:solidFill>
                  <a:srgbClr val="666666"/>
                </a:solidFill>
              </a:defRPr>
            </a:lvl7pPr>
            <a:lvl8pPr indent="-292100" lvl="7" marL="365760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Char char="○"/>
              <a:defRPr sz="1000">
                <a:solidFill>
                  <a:srgbClr val="666666"/>
                </a:solidFill>
              </a:defRPr>
            </a:lvl8pPr>
            <a:lvl9pPr indent="-292100" lvl="8" marL="4114800" algn="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Char char="■"/>
              <a:defRPr sz="10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49" name="Google Shape;49;p6"/>
          <p:cNvPicPr preferRelativeResize="0"/>
          <p:nvPr/>
        </p:nvPicPr>
        <p:blipFill rotWithShape="1">
          <a:blip r:embed="rId2">
            <a:alphaModFix amt="45000"/>
          </a:blip>
          <a:srcRect b="0" l="0" r="0" t="59540"/>
          <a:stretch/>
        </p:blipFill>
        <p:spPr>
          <a:xfrm>
            <a:off x="0" y="0"/>
            <a:ext cx="9144000" cy="20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6"/>
          <p:cNvSpPr/>
          <p:nvPr/>
        </p:nvSpPr>
        <p:spPr>
          <a:xfrm>
            <a:off x="8218880" y="194865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" rotWithShape="0" algn="bl" dir="5400000" dist="190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6"/>
          <p:cNvSpPr/>
          <p:nvPr/>
        </p:nvSpPr>
        <p:spPr>
          <a:xfrm>
            <a:off x="8332726" y="322825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6"/>
          <p:cNvSpPr/>
          <p:nvPr/>
        </p:nvSpPr>
        <p:spPr>
          <a:xfrm>
            <a:off x="8300619" y="281737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6"/>
          <p:cNvSpPr txBox="1"/>
          <p:nvPr>
            <p:ph idx="12" type="sldNum"/>
          </p:nvPr>
        </p:nvSpPr>
        <p:spPr>
          <a:xfrm>
            <a:off x="8311134" y="300084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4" name="Google Shape;54;p6"/>
          <p:cNvSpPr txBox="1"/>
          <p:nvPr>
            <p:ph type="title"/>
          </p:nvPr>
        </p:nvSpPr>
        <p:spPr>
          <a:xfrm>
            <a:off x="715550" y="506775"/>
            <a:ext cx="7713000" cy="689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4200"/>
              <a:buNone/>
              <a:defRPr sz="4200">
                <a:solidFill>
                  <a:srgbClr val="B45F0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3200"/>
              <a:buNone/>
              <a:defRPr>
                <a:solidFill>
                  <a:srgbClr val="B45F06"/>
                </a:solidFill>
                <a:latin typeface="Lexend Light"/>
                <a:ea typeface="Lexend Light"/>
                <a:cs typeface="Lexend Light"/>
                <a:sym typeface="Lexend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3200"/>
              <a:buNone/>
              <a:defRPr>
                <a:solidFill>
                  <a:srgbClr val="B45F06"/>
                </a:solidFill>
                <a:latin typeface="Lexend Light"/>
                <a:ea typeface="Lexend Light"/>
                <a:cs typeface="Lexend Light"/>
                <a:sym typeface="Lexend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3200"/>
              <a:buNone/>
              <a:defRPr>
                <a:solidFill>
                  <a:srgbClr val="B45F06"/>
                </a:solidFill>
                <a:latin typeface="Lexend Light"/>
                <a:ea typeface="Lexend Light"/>
                <a:cs typeface="Lexend Light"/>
                <a:sym typeface="Lexend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3200"/>
              <a:buNone/>
              <a:defRPr>
                <a:solidFill>
                  <a:srgbClr val="B45F06"/>
                </a:solidFill>
                <a:latin typeface="Lexend Light"/>
                <a:ea typeface="Lexend Light"/>
                <a:cs typeface="Lexend Light"/>
                <a:sym typeface="Lexend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3200"/>
              <a:buNone/>
              <a:defRPr>
                <a:solidFill>
                  <a:srgbClr val="B45F06"/>
                </a:solidFill>
                <a:latin typeface="Lexend Light"/>
                <a:ea typeface="Lexend Light"/>
                <a:cs typeface="Lexend Light"/>
                <a:sym typeface="Lexend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3200"/>
              <a:buNone/>
              <a:defRPr>
                <a:solidFill>
                  <a:srgbClr val="B45F06"/>
                </a:solidFill>
                <a:latin typeface="Lexend Light"/>
                <a:ea typeface="Lexend Light"/>
                <a:cs typeface="Lexend Light"/>
                <a:sym typeface="Lexend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3200"/>
              <a:buNone/>
              <a:defRPr>
                <a:solidFill>
                  <a:srgbClr val="B45F06"/>
                </a:solidFill>
                <a:latin typeface="Lexend Light"/>
                <a:ea typeface="Lexend Light"/>
                <a:cs typeface="Lexend Light"/>
                <a:sym typeface="Lexend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3200"/>
              <a:buNone/>
              <a:defRPr>
                <a:solidFill>
                  <a:srgbClr val="B45F06"/>
                </a:solidFill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  <p:sp>
        <p:nvSpPr>
          <p:cNvPr id="55" name="Google Shape;55;p6"/>
          <p:cNvSpPr/>
          <p:nvPr/>
        </p:nvSpPr>
        <p:spPr>
          <a:xfrm>
            <a:off x="0" y="1612625"/>
            <a:ext cx="9144000" cy="4206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6"/>
          <p:cNvSpPr txBox="1"/>
          <p:nvPr>
            <p:ph idx="2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目錄">
  <p:cSld name="TITLE_AND_BODY_1_5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/>
          <p:nvPr/>
        </p:nvSpPr>
        <p:spPr>
          <a:xfrm>
            <a:off x="7872600" y="0"/>
            <a:ext cx="1271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7"/>
          <p:cNvSpPr txBox="1"/>
          <p:nvPr>
            <p:ph type="title"/>
          </p:nvPr>
        </p:nvSpPr>
        <p:spPr>
          <a:xfrm>
            <a:off x="1271450" y="414850"/>
            <a:ext cx="66012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0" name="Google Shape;60;p7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7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7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7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4" name="Google Shape;64;p7"/>
          <p:cNvSpPr txBox="1"/>
          <p:nvPr>
            <p:ph idx="1" type="body"/>
          </p:nvPr>
        </p:nvSpPr>
        <p:spPr>
          <a:xfrm>
            <a:off x="1271400" y="1341325"/>
            <a:ext cx="66012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7"/>
          <p:cNvSpPr/>
          <p:nvPr/>
        </p:nvSpPr>
        <p:spPr>
          <a:xfrm>
            <a:off x="0" y="0"/>
            <a:ext cx="12714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7"/>
          <p:cNvSpPr txBox="1"/>
          <p:nvPr>
            <p:ph idx="2" type="body"/>
          </p:nvPr>
        </p:nvSpPr>
        <p:spPr>
          <a:xfrm>
            <a:off x="2630200" y="6431700"/>
            <a:ext cx="5242500" cy="259500"/>
          </a:xfrm>
          <a:prstGeom prst="rect">
            <a:avLst/>
          </a:prstGeom>
        </p:spPr>
        <p:txBody>
          <a:bodyPr anchorCtr="0" anchor="ctr" bIns="0" lIns="0" spcFirstLastPara="1" rIns="90000" wrap="square" tIns="0">
            <a:normAutofit/>
          </a:bodyPr>
          <a:lstStyle>
            <a:lvl1pPr indent="-2921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1pPr>
            <a:lvl2pPr indent="-292100" lvl="1" marL="914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2pPr>
            <a:lvl3pPr indent="-292100" lvl="2" marL="1371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3pPr>
            <a:lvl4pPr indent="-292100" lvl="3" marL="1828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4pPr>
            <a:lvl5pPr indent="-292100" lvl="4" marL="22860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5pPr>
            <a:lvl6pPr indent="-292100" lvl="5" marL="2743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6pPr>
            <a:lvl7pPr indent="-292100" lvl="6" marL="3200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7pPr>
            <a:lvl8pPr indent="-292100" lvl="7" marL="3657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8pPr>
            <a:lvl9pPr indent="-292100" lvl="8" marL="4114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9pPr>
          </a:lstStyle>
          <a:p/>
        </p:txBody>
      </p:sp>
      <p:sp>
        <p:nvSpPr>
          <p:cNvPr id="67" name="Google Shape;67;p7"/>
          <p:cNvSpPr txBox="1"/>
          <p:nvPr>
            <p:ph idx="3" type="subTitle"/>
          </p:nvPr>
        </p:nvSpPr>
        <p:spPr>
          <a:xfrm>
            <a:off x="12714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1-1 內文 單欄">
  <p:cSld name="TITLE_AND_BODY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/>
          <p:nvPr/>
        </p:nvSpPr>
        <p:spPr>
          <a:xfrm>
            <a:off x="0" y="1110175"/>
            <a:ext cx="9144000" cy="530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8"/>
          <p:cNvSpPr txBox="1"/>
          <p:nvPr>
            <p:ph idx="1" type="body"/>
          </p:nvPr>
        </p:nvSpPr>
        <p:spPr>
          <a:xfrm>
            <a:off x="715550" y="1341321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1" name="Google Shape;71;p8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72" name="Google Shape;72;p8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8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8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8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76" name="Google Shape;76;p8"/>
          <p:cNvGrpSpPr/>
          <p:nvPr/>
        </p:nvGrpSpPr>
        <p:grpSpPr>
          <a:xfrm rot="9448929">
            <a:off x="678374" y="287341"/>
            <a:ext cx="896614" cy="733235"/>
            <a:chOff x="3337500" y="1640525"/>
            <a:chExt cx="3773378" cy="3085800"/>
          </a:xfrm>
        </p:grpSpPr>
        <p:sp>
          <p:nvSpPr>
            <p:cNvPr id="77" name="Google Shape;77;p8"/>
            <p:cNvSpPr/>
            <p:nvPr/>
          </p:nvSpPr>
          <p:spPr>
            <a:xfrm>
              <a:off x="3337500" y="1640525"/>
              <a:ext cx="3085800" cy="30858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>
              <a:off x="5733900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6421478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" name="Google Shape;80;p8"/>
          <p:cNvGrpSpPr/>
          <p:nvPr/>
        </p:nvGrpSpPr>
        <p:grpSpPr>
          <a:xfrm>
            <a:off x="118450" y="143608"/>
            <a:ext cx="1299300" cy="526200"/>
            <a:chOff x="7243875" y="3780983"/>
            <a:chExt cx="1299300" cy="526200"/>
          </a:xfrm>
        </p:grpSpPr>
        <p:grpSp>
          <p:nvGrpSpPr>
            <p:cNvPr id="81" name="Google Shape;81;p8"/>
            <p:cNvGrpSpPr/>
            <p:nvPr/>
          </p:nvGrpSpPr>
          <p:grpSpPr>
            <a:xfrm>
              <a:off x="7243875" y="3780983"/>
              <a:ext cx="1299300" cy="526200"/>
              <a:chOff x="3130375" y="-210650"/>
              <a:chExt cx="1299300" cy="526200"/>
            </a:xfrm>
          </p:grpSpPr>
          <p:sp>
            <p:nvSpPr>
              <p:cNvPr id="82" name="Google Shape;82;p8"/>
              <p:cNvSpPr/>
              <p:nvPr/>
            </p:nvSpPr>
            <p:spPr>
              <a:xfrm>
                <a:off x="3130375" y="-210650"/>
                <a:ext cx="1299300" cy="526200"/>
              </a:xfrm>
              <a:prstGeom prst="roundRect">
                <a:avLst>
                  <a:gd fmla="val 50000" name="adj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9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" name="Google Shape;83;p8"/>
              <p:cNvSpPr/>
              <p:nvPr/>
            </p:nvSpPr>
            <p:spPr>
              <a:xfrm>
                <a:off x="3263060" y="-47084"/>
                <a:ext cx="1077000" cy="268200"/>
              </a:xfrm>
              <a:prstGeom prst="roundRect">
                <a:avLst>
                  <a:gd fmla="val 50000" name="adj"/>
                </a:avLst>
              </a:prstGeom>
              <a:solidFill>
                <a:srgbClr val="ED8E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" name="Google Shape;84;p8"/>
              <p:cNvSpPr/>
              <p:nvPr/>
            </p:nvSpPr>
            <p:spPr>
              <a:xfrm>
                <a:off x="3217449" y="-110650"/>
                <a:ext cx="1077000" cy="268200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5" name="Google Shape;85;p8"/>
            <p:cNvGrpSpPr/>
            <p:nvPr/>
          </p:nvGrpSpPr>
          <p:grpSpPr>
            <a:xfrm>
              <a:off x="7728150" y="4016475"/>
              <a:ext cx="330750" cy="55200"/>
              <a:chOff x="7632750" y="4032725"/>
              <a:chExt cx="330750" cy="55200"/>
            </a:xfrm>
          </p:grpSpPr>
          <p:sp>
            <p:nvSpPr>
              <p:cNvPr id="86" name="Google Shape;86;p8"/>
              <p:cNvSpPr/>
              <p:nvPr/>
            </p:nvSpPr>
            <p:spPr>
              <a:xfrm>
                <a:off x="763275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" name="Google Shape;87;p8"/>
              <p:cNvSpPr/>
              <p:nvPr/>
            </p:nvSpPr>
            <p:spPr>
              <a:xfrm>
                <a:off x="7770525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" name="Google Shape;88;p8"/>
              <p:cNvSpPr/>
              <p:nvPr/>
            </p:nvSpPr>
            <p:spPr>
              <a:xfrm>
                <a:off x="790830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9" name="Google Shape;89;p8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2921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1pPr>
            <a:lvl2pPr indent="-292100" lvl="1" marL="914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2pPr>
            <a:lvl3pPr indent="-292100" lvl="2" marL="1371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3pPr>
            <a:lvl4pPr indent="-292100" lvl="3" marL="1828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4pPr>
            <a:lvl5pPr indent="-292100" lvl="4" marL="22860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5pPr>
            <a:lvl6pPr indent="-292100" lvl="5" marL="2743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6pPr>
            <a:lvl7pPr indent="-292100" lvl="6" marL="3200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7pPr>
            <a:lvl8pPr indent="-292100" lvl="7" marL="3657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8pPr>
            <a:lvl9pPr indent="-292100" lvl="8" marL="4114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9pPr>
          </a:lstStyle>
          <a:p/>
        </p:txBody>
      </p:sp>
      <p:sp>
        <p:nvSpPr>
          <p:cNvPr id="90" name="Google Shape;90;p8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1-2 雙欄標題vt">
  <p:cSld name="TITLE_AND_BODY_1_6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"/>
          <p:cNvSpPr/>
          <p:nvPr/>
        </p:nvSpPr>
        <p:spPr>
          <a:xfrm>
            <a:off x="0" y="1110175"/>
            <a:ext cx="9144000" cy="530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9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94" name="Google Shape;94;p9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9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9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98" name="Google Shape;98;p9"/>
          <p:cNvGrpSpPr/>
          <p:nvPr/>
        </p:nvGrpSpPr>
        <p:grpSpPr>
          <a:xfrm rot="9448929">
            <a:off x="678374" y="287341"/>
            <a:ext cx="896614" cy="733235"/>
            <a:chOff x="3337500" y="1640525"/>
            <a:chExt cx="3773378" cy="3085800"/>
          </a:xfrm>
        </p:grpSpPr>
        <p:sp>
          <p:nvSpPr>
            <p:cNvPr id="99" name="Google Shape;99;p9"/>
            <p:cNvSpPr/>
            <p:nvPr/>
          </p:nvSpPr>
          <p:spPr>
            <a:xfrm>
              <a:off x="3337500" y="1640525"/>
              <a:ext cx="3085800" cy="30858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5733900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 flipH="1">
              <a:off x="6421478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2" name="Google Shape;102;p9"/>
          <p:cNvGrpSpPr/>
          <p:nvPr/>
        </p:nvGrpSpPr>
        <p:grpSpPr>
          <a:xfrm>
            <a:off x="118450" y="143608"/>
            <a:ext cx="1299300" cy="526200"/>
            <a:chOff x="7243875" y="3780983"/>
            <a:chExt cx="1299300" cy="526200"/>
          </a:xfrm>
        </p:grpSpPr>
        <p:grpSp>
          <p:nvGrpSpPr>
            <p:cNvPr id="103" name="Google Shape;103;p9"/>
            <p:cNvGrpSpPr/>
            <p:nvPr/>
          </p:nvGrpSpPr>
          <p:grpSpPr>
            <a:xfrm>
              <a:off x="7243875" y="3780983"/>
              <a:ext cx="1299300" cy="526200"/>
              <a:chOff x="3130375" y="-210650"/>
              <a:chExt cx="1299300" cy="526200"/>
            </a:xfrm>
          </p:grpSpPr>
          <p:sp>
            <p:nvSpPr>
              <p:cNvPr id="104" name="Google Shape;104;p9"/>
              <p:cNvSpPr/>
              <p:nvPr/>
            </p:nvSpPr>
            <p:spPr>
              <a:xfrm>
                <a:off x="3130375" y="-210650"/>
                <a:ext cx="1299300" cy="526200"/>
              </a:xfrm>
              <a:prstGeom prst="roundRect">
                <a:avLst>
                  <a:gd fmla="val 50000" name="adj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9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" name="Google Shape;105;p9"/>
              <p:cNvSpPr/>
              <p:nvPr/>
            </p:nvSpPr>
            <p:spPr>
              <a:xfrm>
                <a:off x="3263060" y="-47084"/>
                <a:ext cx="1077000" cy="268200"/>
              </a:xfrm>
              <a:prstGeom prst="roundRect">
                <a:avLst>
                  <a:gd fmla="val 50000" name="adj"/>
                </a:avLst>
              </a:prstGeom>
              <a:solidFill>
                <a:srgbClr val="ED8E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" name="Google Shape;106;p9"/>
              <p:cNvSpPr/>
              <p:nvPr/>
            </p:nvSpPr>
            <p:spPr>
              <a:xfrm>
                <a:off x="3217449" y="-110650"/>
                <a:ext cx="1077000" cy="268200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07" name="Google Shape;107;p9"/>
            <p:cNvGrpSpPr/>
            <p:nvPr/>
          </p:nvGrpSpPr>
          <p:grpSpPr>
            <a:xfrm>
              <a:off x="7728150" y="4016475"/>
              <a:ext cx="330750" cy="55200"/>
              <a:chOff x="7632750" y="4032725"/>
              <a:chExt cx="330750" cy="55200"/>
            </a:xfrm>
          </p:grpSpPr>
          <p:sp>
            <p:nvSpPr>
              <p:cNvPr id="108" name="Google Shape;108;p9"/>
              <p:cNvSpPr/>
              <p:nvPr/>
            </p:nvSpPr>
            <p:spPr>
              <a:xfrm>
                <a:off x="763275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9"/>
              <p:cNvSpPr/>
              <p:nvPr/>
            </p:nvSpPr>
            <p:spPr>
              <a:xfrm>
                <a:off x="7770525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" name="Google Shape;110;p9"/>
              <p:cNvSpPr/>
              <p:nvPr/>
            </p:nvSpPr>
            <p:spPr>
              <a:xfrm>
                <a:off x="790830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11" name="Google Shape;111;p9"/>
          <p:cNvSpPr txBox="1"/>
          <p:nvPr>
            <p:ph idx="1" type="body"/>
          </p:nvPr>
        </p:nvSpPr>
        <p:spPr>
          <a:xfrm>
            <a:off x="2552800" y="1341325"/>
            <a:ext cx="5875800" cy="23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2" name="Google Shape;112;p9"/>
          <p:cNvSpPr txBox="1"/>
          <p:nvPr>
            <p:ph idx="2" type="body"/>
          </p:nvPr>
        </p:nvSpPr>
        <p:spPr>
          <a:xfrm>
            <a:off x="2552800" y="3723925"/>
            <a:ext cx="5875800" cy="23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3" name="Google Shape;113;p9"/>
          <p:cNvSpPr txBox="1"/>
          <p:nvPr>
            <p:ph idx="3" type="subTitle"/>
          </p:nvPr>
        </p:nvSpPr>
        <p:spPr>
          <a:xfrm>
            <a:off x="715550" y="1341375"/>
            <a:ext cx="1837200" cy="7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B45F06"/>
              </a:buClr>
              <a:buSzPts val="22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0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8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6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14" name="Google Shape;114;p9"/>
          <p:cNvSpPr txBox="1"/>
          <p:nvPr>
            <p:ph idx="4" type="subTitle"/>
          </p:nvPr>
        </p:nvSpPr>
        <p:spPr>
          <a:xfrm>
            <a:off x="715550" y="3723925"/>
            <a:ext cx="1837200" cy="7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Clr>
                <a:srgbClr val="B45F06"/>
              </a:buClr>
              <a:buSzPts val="22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20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8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6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400"/>
              <a:buFont typeface="Lexend"/>
              <a:buNone/>
              <a:defRPr b="1">
                <a:solidFill>
                  <a:srgbClr val="B45F06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115" name="Google Shape;115;p9"/>
          <p:cNvSpPr txBox="1"/>
          <p:nvPr>
            <p:ph idx="5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2921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1pPr>
            <a:lvl2pPr indent="-292100" lvl="1" marL="914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2pPr>
            <a:lvl3pPr indent="-292100" lvl="2" marL="1371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3pPr>
            <a:lvl4pPr indent="-292100" lvl="3" marL="1828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4pPr>
            <a:lvl5pPr indent="-292100" lvl="4" marL="22860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5pPr>
            <a:lvl6pPr indent="-292100" lvl="5" marL="2743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6pPr>
            <a:lvl7pPr indent="-292100" lvl="6" marL="3200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7pPr>
            <a:lvl8pPr indent="-292100" lvl="7" marL="3657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8pPr>
            <a:lvl9pPr indent="-292100" lvl="8" marL="4114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9pPr>
          </a:lstStyle>
          <a:p/>
        </p:txBody>
      </p:sp>
      <p:sp>
        <p:nvSpPr>
          <p:cNvPr id="116" name="Google Shape;116;p9"/>
          <p:cNvSpPr txBox="1"/>
          <p:nvPr>
            <p:ph idx="6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1-2 雙欄h">
  <p:cSld name="TITLE_AND_BODY_1_3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"/>
          <p:cNvSpPr/>
          <p:nvPr/>
        </p:nvSpPr>
        <p:spPr>
          <a:xfrm>
            <a:off x="0" y="1110175"/>
            <a:ext cx="9144000" cy="530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0"/>
          <p:cNvSpPr/>
          <p:nvPr/>
        </p:nvSpPr>
        <p:spPr>
          <a:xfrm>
            <a:off x="8218880" y="5897940"/>
            <a:ext cx="733200" cy="73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0"/>
          <p:cNvSpPr/>
          <p:nvPr/>
        </p:nvSpPr>
        <p:spPr>
          <a:xfrm>
            <a:off x="8332726" y="6025900"/>
            <a:ext cx="531600" cy="531600"/>
          </a:xfrm>
          <a:prstGeom prst="ellipse">
            <a:avLst/>
          </a:prstGeom>
          <a:solidFill>
            <a:srgbClr val="BDC5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0"/>
          <p:cNvSpPr/>
          <p:nvPr/>
        </p:nvSpPr>
        <p:spPr>
          <a:xfrm>
            <a:off x="8300619" y="5984812"/>
            <a:ext cx="531600" cy="5316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0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1pPr>
            <a:lvl2pPr lvl="1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2pPr>
            <a:lvl3pPr lvl="2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3pPr>
            <a:lvl4pPr lvl="3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4pPr>
            <a:lvl5pPr lvl="4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5pPr>
            <a:lvl6pPr lvl="5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6pPr>
            <a:lvl7pPr lvl="6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7pPr>
            <a:lvl8pPr lvl="7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8pPr>
            <a:lvl9pPr lvl="8" rtl="0" algn="ctr">
              <a:buNone/>
              <a:defRPr b="1"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123" name="Google Shape;123;p10"/>
          <p:cNvGrpSpPr/>
          <p:nvPr/>
        </p:nvGrpSpPr>
        <p:grpSpPr>
          <a:xfrm rot="9448929">
            <a:off x="678374" y="287341"/>
            <a:ext cx="896614" cy="733235"/>
            <a:chOff x="3337500" y="1640525"/>
            <a:chExt cx="3773378" cy="3085800"/>
          </a:xfrm>
        </p:grpSpPr>
        <p:sp>
          <p:nvSpPr>
            <p:cNvPr id="124" name="Google Shape;124;p10"/>
            <p:cNvSpPr/>
            <p:nvPr/>
          </p:nvSpPr>
          <p:spPr>
            <a:xfrm>
              <a:off x="3337500" y="1640525"/>
              <a:ext cx="3085800" cy="30858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5733900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0"/>
            <p:cNvSpPr/>
            <p:nvPr/>
          </p:nvSpPr>
          <p:spPr>
            <a:xfrm flipH="1">
              <a:off x="6421478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68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" name="Google Shape;127;p10"/>
          <p:cNvGrpSpPr/>
          <p:nvPr/>
        </p:nvGrpSpPr>
        <p:grpSpPr>
          <a:xfrm>
            <a:off x="118450" y="143608"/>
            <a:ext cx="1299300" cy="526200"/>
            <a:chOff x="7243875" y="3780983"/>
            <a:chExt cx="1299300" cy="526200"/>
          </a:xfrm>
        </p:grpSpPr>
        <p:grpSp>
          <p:nvGrpSpPr>
            <p:cNvPr id="128" name="Google Shape;128;p10"/>
            <p:cNvGrpSpPr/>
            <p:nvPr/>
          </p:nvGrpSpPr>
          <p:grpSpPr>
            <a:xfrm>
              <a:off x="7243875" y="3780983"/>
              <a:ext cx="1299300" cy="526200"/>
              <a:chOff x="3130375" y="-210650"/>
              <a:chExt cx="1299300" cy="526200"/>
            </a:xfrm>
          </p:grpSpPr>
          <p:sp>
            <p:nvSpPr>
              <p:cNvPr id="129" name="Google Shape;129;p10"/>
              <p:cNvSpPr/>
              <p:nvPr/>
            </p:nvSpPr>
            <p:spPr>
              <a:xfrm>
                <a:off x="3130375" y="-210650"/>
                <a:ext cx="1299300" cy="526200"/>
              </a:xfrm>
              <a:prstGeom prst="roundRect">
                <a:avLst>
                  <a:gd fmla="val 50000" name="adj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9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0" name="Google Shape;130;p10"/>
              <p:cNvSpPr/>
              <p:nvPr/>
            </p:nvSpPr>
            <p:spPr>
              <a:xfrm>
                <a:off x="3263060" y="-47084"/>
                <a:ext cx="1077000" cy="268200"/>
              </a:xfrm>
              <a:prstGeom prst="roundRect">
                <a:avLst>
                  <a:gd fmla="val 50000" name="adj"/>
                </a:avLst>
              </a:prstGeom>
              <a:solidFill>
                <a:srgbClr val="ED8E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1" name="Google Shape;131;p10"/>
              <p:cNvSpPr/>
              <p:nvPr/>
            </p:nvSpPr>
            <p:spPr>
              <a:xfrm>
                <a:off x="3217449" y="-110650"/>
                <a:ext cx="1077000" cy="268200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2" name="Google Shape;132;p10"/>
            <p:cNvGrpSpPr/>
            <p:nvPr/>
          </p:nvGrpSpPr>
          <p:grpSpPr>
            <a:xfrm>
              <a:off x="7728150" y="4016475"/>
              <a:ext cx="330750" cy="55200"/>
              <a:chOff x="7632750" y="4032725"/>
              <a:chExt cx="330750" cy="55200"/>
            </a:xfrm>
          </p:grpSpPr>
          <p:sp>
            <p:nvSpPr>
              <p:cNvPr id="133" name="Google Shape;133;p10"/>
              <p:cNvSpPr/>
              <p:nvPr/>
            </p:nvSpPr>
            <p:spPr>
              <a:xfrm>
                <a:off x="763275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Google Shape;134;p10"/>
              <p:cNvSpPr/>
              <p:nvPr/>
            </p:nvSpPr>
            <p:spPr>
              <a:xfrm>
                <a:off x="7770525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10"/>
              <p:cNvSpPr/>
              <p:nvPr/>
            </p:nvSpPr>
            <p:spPr>
              <a:xfrm>
                <a:off x="790830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36" name="Google Shape;136;p10"/>
          <p:cNvSpPr txBox="1"/>
          <p:nvPr>
            <p:ph idx="1" type="body"/>
          </p:nvPr>
        </p:nvSpPr>
        <p:spPr>
          <a:xfrm>
            <a:off x="715600" y="1548875"/>
            <a:ext cx="3856500" cy="45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7" name="Google Shape;137;p10"/>
          <p:cNvSpPr txBox="1"/>
          <p:nvPr>
            <p:ph idx="2" type="body"/>
          </p:nvPr>
        </p:nvSpPr>
        <p:spPr>
          <a:xfrm>
            <a:off x="4572050" y="1548875"/>
            <a:ext cx="3856500" cy="45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10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39" name="Google Shape;139;p10"/>
          <p:cNvSpPr txBox="1"/>
          <p:nvPr>
            <p:ph idx="3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indent="-2921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1pPr>
            <a:lvl2pPr indent="-292100" lvl="1" marL="914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2pPr>
            <a:lvl3pPr indent="-292100" lvl="2" marL="1371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3pPr>
            <a:lvl4pPr indent="-292100" lvl="3" marL="1828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4pPr>
            <a:lvl5pPr indent="-292100" lvl="4" marL="22860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5pPr>
            <a:lvl6pPr indent="-292100" lvl="5" marL="2743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6pPr>
            <a:lvl7pPr indent="-292100" lvl="6" marL="32004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●"/>
              <a:defRPr sz="1000">
                <a:solidFill>
                  <a:srgbClr val="595959"/>
                </a:solidFill>
              </a:defRPr>
            </a:lvl7pPr>
            <a:lvl8pPr indent="-292100" lvl="7" marL="36576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○"/>
              <a:defRPr sz="1000">
                <a:solidFill>
                  <a:srgbClr val="595959"/>
                </a:solidFill>
              </a:defRPr>
            </a:lvl8pPr>
            <a:lvl9pPr indent="-292100" lvl="8" marL="41148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Char char="■"/>
              <a:defRPr sz="1000">
                <a:solidFill>
                  <a:srgbClr val="595959"/>
                </a:solidFill>
              </a:defRPr>
            </a:lvl9pPr>
          </a:lstStyle>
          <a:p/>
        </p:txBody>
      </p:sp>
      <p:sp>
        <p:nvSpPr>
          <p:cNvPr id="140" name="Google Shape;140;p10"/>
          <p:cNvSpPr txBox="1"/>
          <p:nvPr>
            <p:ph idx="4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Lexend"/>
              <a:buNone/>
              <a:defRPr b="1" sz="1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5550" y="717667"/>
            <a:ext cx="7713000" cy="8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3200"/>
              <a:buFont typeface="Outfit"/>
              <a:buNone/>
              <a:defRPr b="1" sz="3200">
                <a:solidFill>
                  <a:srgbClr val="783F04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utfit"/>
              <a:buNone/>
              <a:defRPr b="1" sz="3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utfit"/>
              <a:buNone/>
              <a:defRPr b="1" sz="3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utfit"/>
              <a:buNone/>
              <a:defRPr b="1" sz="3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utfit"/>
              <a:buNone/>
              <a:defRPr b="1" sz="3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utfit"/>
              <a:buNone/>
              <a:defRPr b="1" sz="3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utfit"/>
              <a:buNone/>
              <a:defRPr b="1" sz="3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utfit"/>
              <a:buNone/>
              <a:defRPr b="1" sz="3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utfit"/>
              <a:buNone/>
              <a:defRPr b="1" sz="3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5550" y="1536633"/>
            <a:ext cx="7713000" cy="46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Lexend Light"/>
              <a:buChar char="●"/>
              <a:defRPr sz="22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indent="-3556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exend Light"/>
              <a:buChar char="○"/>
              <a:defRPr sz="20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exend Light"/>
              <a:buChar char="■"/>
              <a:defRPr sz="1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3pPr>
            <a:lvl4pPr indent="-3302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exend Light"/>
              <a:buChar char="●"/>
              <a:defRPr sz="16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Light"/>
              <a:buChar char="○"/>
              <a:defRPr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Light"/>
              <a:buChar char="■"/>
              <a:defRPr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Light"/>
              <a:buChar char="●"/>
              <a:defRPr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Light"/>
              <a:buChar char="○"/>
              <a:defRPr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Light"/>
              <a:buChar char="■"/>
              <a:defRPr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meet.seasalt.ai/zh-tw#pricing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chat.seasalt.ai/gpt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docs.google.com/document/d/1YF66804LRs4Cd3Fymv6a0dwH4JLnnNsjL2j-9ubyln4/edit?usp=sharing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blog.pulipuli.info/sitemap.xml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usecase.seasalt.ai/hospital-phone-call-analytics-dashboard-zh/" TargetMode="External"/><Relationship Id="rId4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8.jpg"/><Relationship Id="rId4" Type="http://schemas.openxmlformats.org/officeDocument/2006/relationships/image" Target="../media/image21.png"/><Relationship Id="rId9" Type="http://schemas.openxmlformats.org/officeDocument/2006/relationships/image" Target="../media/image15.png"/><Relationship Id="rId5" Type="http://schemas.openxmlformats.org/officeDocument/2006/relationships/hyperlink" Target="mailto:blog@pulipuli.info" TargetMode="External"/><Relationship Id="rId6" Type="http://schemas.openxmlformats.org/officeDocument/2006/relationships/image" Target="../media/image23.png"/><Relationship Id="rId7" Type="http://schemas.openxmlformats.org/officeDocument/2006/relationships/hyperlink" Target="mailto:chenyt@tku.edu.tw" TargetMode="External"/><Relationship Id="rId8" Type="http://schemas.openxmlformats.org/officeDocument/2006/relationships/image" Target="../media/image17.png"/><Relationship Id="rId10" Type="http://schemas.openxmlformats.org/officeDocument/2006/relationships/image" Target="../media/image2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meet.seasalt.ai/zh-tw" TargetMode="External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meet.seasalt.ai/signin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6"/>
          <p:cNvSpPr txBox="1"/>
          <p:nvPr>
            <p:ph idx="1" type="subTitle"/>
          </p:nvPr>
        </p:nvSpPr>
        <p:spPr>
          <a:xfrm>
            <a:off x="565200" y="4397018"/>
            <a:ext cx="4034100" cy="48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zh-TW" sz="1800"/>
              <a:t>博士研究員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陳勇汀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/>
              <a:t>pudding@nccu.edu.tw</a:t>
            </a:r>
            <a:endParaRPr sz="1800"/>
          </a:p>
        </p:txBody>
      </p:sp>
      <p:sp>
        <p:nvSpPr>
          <p:cNvPr id="332" name="Google Shape;332;p26"/>
          <p:cNvSpPr txBox="1"/>
          <p:nvPr>
            <p:ph idx="2" type="subTitle"/>
          </p:nvPr>
        </p:nvSpPr>
        <p:spPr>
          <a:xfrm>
            <a:off x="1955150" y="5817300"/>
            <a:ext cx="1185000" cy="1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/>
              <a:t>2025</a:t>
            </a:r>
            <a:endParaRPr/>
          </a:p>
        </p:txBody>
      </p:sp>
      <p:sp>
        <p:nvSpPr>
          <p:cNvPr id="333" name="Google Shape;333;p26"/>
          <p:cNvSpPr txBox="1"/>
          <p:nvPr>
            <p:ph type="ctrTitle"/>
          </p:nvPr>
        </p:nvSpPr>
        <p:spPr>
          <a:xfrm>
            <a:off x="715550" y="2015754"/>
            <a:ext cx="3723300" cy="19797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SeaSalt.ai</a:t>
            </a:r>
            <a:endParaRPr sz="2400"/>
          </a:p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zh-TW" sz="2400"/>
              <a:t>SeaMeet、SeaChat</a:t>
            </a:r>
            <a:endParaRPr b="0" sz="2300"/>
          </a:p>
        </p:txBody>
      </p:sp>
      <p:grpSp>
        <p:nvGrpSpPr>
          <p:cNvPr id="334" name="Google Shape;334;p26"/>
          <p:cNvGrpSpPr/>
          <p:nvPr/>
        </p:nvGrpSpPr>
        <p:grpSpPr>
          <a:xfrm>
            <a:off x="931302" y="530775"/>
            <a:ext cx="3232696" cy="692401"/>
            <a:chOff x="2460779" y="433075"/>
            <a:chExt cx="4222435" cy="692401"/>
          </a:xfrm>
        </p:grpSpPr>
        <p:sp>
          <p:nvSpPr>
            <p:cNvPr id="335" name="Google Shape;335;p26"/>
            <p:cNvSpPr/>
            <p:nvPr/>
          </p:nvSpPr>
          <p:spPr>
            <a:xfrm>
              <a:off x="2467315" y="433075"/>
              <a:ext cx="4215900" cy="692400"/>
            </a:xfrm>
            <a:prstGeom prst="roundRect">
              <a:avLst>
                <a:gd fmla="val 50000" name="adj"/>
              </a:avLst>
            </a:prstGeom>
            <a:solidFill>
              <a:srgbClr val="F9F3DC"/>
            </a:solidFill>
            <a:ln cap="flat" cmpd="sng" w="9525">
              <a:solidFill>
                <a:srgbClr val="783F0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220000" dist="19050">
                <a:srgbClr val="000000">
                  <a:alpha val="7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100">
                <a:solidFill>
                  <a:srgbClr val="783F04"/>
                </a:solidFill>
              </a:endParaRPr>
            </a:p>
          </p:txBody>
        </p:sp>
        <p:sp>
          <p:nvSpPr>
            <p:cNvPr id="336" name="Google Shape;336;p26"/>
            <p:cNvSpPr txBox="1"/>
            <p:nvPr/>
          </p:nvSpPr>
          <p:spPr>
            <a:xfrm>
              <a:off x="2460779" y="433075"/>
              <a:ext cx="4215900" cy="69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0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zh-TW" sz="2100">
                  <a:latin typeface="Outfit"/>
                  <a:ea typeface="Outfit"/>
                  <a:cs typeface="Outfit"/>
                  <a:sym typeface="Outfit"/>
                </a:rPr>
                <a:t>RA</a:t>
              </a:r>
              <a:r>
                <a:rPr b="1" lang="zh-TW" sz="2100">
                  <a:latin typeface="Outfit"/>
                  <a:ea typeface="Outfit"/>
                  <a:cs typeface="Outfit"/>
                  <a:sym typeface="Outfit"/>
                </a:rPr>
                <a:t>G相關應用</a:t>
              </a:r>
              <a:endParaRPr b="1" sz="2100">
                <a:latin typeface="Outfit"/>
                <a:ea typeface="Outfit"/>
                <a:cs typeface="Outfit"/>
                <a:sym typeface="Outfit"/>
              </a:endParaRPr>
            </a:p>
          </p:txBody>
        </p:sp>
      </p:grpSp>
      <p:pic>
        <p:nvPicPr>
          <p:cNvPr id="337" name="Google Shape;337;p26"/>
          <p:cNvPicPr preferRelativeResize="0"/>
          <p:nvPr/>
        </p:nvPicPr>
        <p:blipFill rotWithShape="1">
          <a:blip r:embed="rId3">
            <a:alphaModFix/>
          </a:blip>
          <a:srcRect b="0" l="0" r="70275" t="0"/>
          <a:stretch/>
        </p:blipFill>
        <p:spPr>
          <a:xfrm>
            <a:off x="4775050" y="-49125"/>
            <a:ext cx="4368950" cy="6907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6"/>
          <p:cNvPicPr preferRelativeResize="0"/>
          <p:nvPr/>
        </p:nvPicPr>
        <p:blipFill rotWithShape="1">
          <a:blip r:embed="rId4">
            <a:alphaModFix amt="45000"/>
          </a:blip>
          <a:srcRect b="0" l="6816" r="57588" t="0"/>
          <a:stretch/>
        </p:blipFill>
        <p:spPr>
          <a:xfrm>
            <a:off x="4796400" y="0"/>
            <a:ext cx="43476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5"/>
          <p:cNvSpPr txBox="1"/>
          <p:nvPr>
            <p:ph idx="1" type="body"/>
          </p:nvPr>
        </p:nvSpPr>
        <p:spPr>
          <a:xfrm>
            <a:off x="715550" y="1341321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600"/>
              <a:t>### SeaMeet 會議軟體測試與團隊介紹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600"/>
              <a:t>會議中，陳勇汀介紹了正在測試的會議軟體 SeaMeet，該軟體能將會議內容轉換為逐字稿並自動生成摘要，並希望未來能夠升級至商業版以便團隊共同使用。會議的主要目的是讓團隊成員相互認識，並進行自我介紹，了解彼此的背景與技能，以促進未來的合作。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600"/>
              <a:t>- SeaMeet 功能介紹: 陳勇汀提到，SeaMeet 可以生成逐字稿和會議摘要，並能整理出行動項目，提升會議效率。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600"/>
              <a:t>- 團隊成員自我介紹: 各成員依序介紹自己的學歷、專業技能及對計畫的期望，增進彼此了解。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600"/>
              <a:t>- 會議氛圍: 陳勇汀表達了對遠距工作的不適應，強調團隊合作的重要性，並希望透過這次會議建立更好的團隊默契。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 sz="1600"/>
              <a:t>- 後續計畫: 陳勇汀計畫在下次會議中進一步討論 SeaMeet 的使用情況及團隊的工作進展。</a:t>
            </a:r>
            <a:endParaRPr sz="1600"/>
          </a:p>
        </p:txBody>
      </p:sp>
      <p:sp>
        <p:nvSpPr>
          <p:cNvPr id="419" name="Google Shape;419;p35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600"/>
              <a:t>SeaMeet的記錄成果</a:t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Meeting Summary</a:t>
            </a:r>
            <a:endParaRPr/>
          </a:p>
        </p:txBody>
      </p:sp>
      <p:sp>
        <p:nvSpPr>
          <p:cNvPr id="420" name="Google Shape;420;p35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21" name="Google Shape;421;p35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35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6"/>
          <p:cNvSpPr txBox="1"/>
          <p:nvPr>
            <p:ph idx="1" type="body"/>
          </p:nvPr>
        </p:nvSpPr>
        <p:spPr>
          <a:xfrm>
            <a:off x="715550" y="1341321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GlobalSync IO是位於矽谷和臺灣的科技新創團隊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雙方的會議時間集中在臺灣時間早上9點跟矽谷時間早上9點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SeaMeet可以自動記錄整個會議的進度，並讓整個團隊成員事後瞭解進度內容</a:t>
            </a:r>
            <a:endParaRPr/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zh-TW"/>
              <a:t>參與者可以在發言時查看即時逐字稿內容，也可以事後重播特定部分以澄清含義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1000"/>
              </a:spcAft>
              <a:buSzPts val="2200"/>
              <a:buChar char="●"/>
            </a:pPr>
            <a:r>
              <a:rPr lang="zh-TW"/>
              <a:t>每次會議結束後，SeaMeet 會自動發送郵件，內含摘要、關鍵行動項目和討論要點。</a:t>
            </a:r>
            <a:endParaRPr/>
          </a:p>
        </p:txBody>
      </p:sp>
      <p:sp>
        <p:nvSpPr>
          <p:cNvPr id="428" name="Google Shape;428;p36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/>
              <a:t>SeaMeet案例</a:t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GlobalSync IO國際會議 (1/3)</a:t>
            </a:r>
            <a:endParaRPr/>
          </a:p>
        </p:txBody>
      </p:sp>
      <p:sp>
        <p:nvSpPr>
          <p:cNvPr id="429" name="Google Shape;429;p36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30" name="Google Shape;430;p36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https://usecase.seasalt.ai/seameet-global-team-case-study-zh/</a:t>
            </a:r>
            <a:endParaRPr/>
          </a:p>
        </p:txBody>
      </p:sp>
      <p:sp>
        <p:nvSpPr>
          <p:cNvPr id="431" name="Google Shape;431;p36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7"/>
          <p:cNvSpPr txBox="1"/>
          <p:nvPr>
            <p:ph idx="1" type="body"/>
          </p:nvPr>
        </p:nvSpPr>
        <p:spPr>
          <a:xfrm>
            <a:off x="5337050" y="1341325"/>
            <a:ext cx="30915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誰在團隊會議中最活躍？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團隊的領導風格是什麼？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會議互動能告訴我們什麼公司文化？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1000"/>
              </a:spcAft>
              <a:buSzPts val="2200"/>
              <a:buChar char="●"/>
            </a:pPr>
            <a:r>
              <a:rPr lang="zh-TW"/>
              <a:t>我的團隊有哪些改進空間？</a:t>
            </a:r>
            <a:endParaRPr/>
          </a:p>
        </p:txBody>
      </p:sp>
      <p:sp>
        <p:nvSpPr>
          <p:cNvPr id="437" name="Google Shape;437;p37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/>
              <a:t>SeaMeet案例</a:t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GlobalSync IO國際會議 (2/3)</a:t>
            </a:r>
            <a:endParaRPr/>
          </a:p>
        </p:txBody>
      </p:sp>
      <p:sp>
        <p:nvSpPr>
          <p:cNvPr id="438" name="Google Shape;438;p37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39" name="Google Shape;439;p37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https://usecase.seasalt.ai/seameet-global-team-case-study-zh/</a:t>
            </a:r>
            <a:endParaRPr/>
          </a:p>
        </p:txBody>
      </p:sp>
      <p:sp>
        <p:nvSpPr>
          <p:cNvPr id="440" name="Google Shape;440;p37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1" name="Google Shape;44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275" y="1191725"/>
            <a:ext cx="5162550" cy="505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8"/>
          <p:cNvSpPr txBox="1"/>
          <p:nvPr>
            <p:ph idx="1" type="body"/>
          </p:nvPr>
        </p:nvSpPr>
        <p:spPr>
          <a:xfrm>
            <a:off x="5337050" y="1341325"/>
            <a:ext cx="30915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會議中是否有更廣泛的參與？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會議中主要溝通者的變化？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1000"/>
              </a:spcAft>
              <a:buSzPts val="2200"/>
              <a:buChar char="●"/>
            </a:pPr>
            <a:r>
              <a:rPr lang="zh-TW"/>
              <a:t>其他改善空間？</a:t>
            </a:r>
            <a:endParaRPr/>
          </a:p>
        </p:txBody>
      </p:sp>
      <p:sp>
        <p:nvSpPr>
          <p:cNvPr id="447" name="Google Shape;447;p38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/>
              <a:t>SeaMeet案例</a:t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GlobalSync IO國際會議 (3/3)</a:t>
            </a:r>
            <a:endParaRPr/>
          </a:p>
        </p:txBody>
      </p:sp>
      <p:sp>
        <p:nvSpPr>
          <p:cNvPr id="448" name="Google Shape;448;p38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49" name="Google Shape;449;p38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https://usecase.seasalt.ai/seameet-global-team-case-study-zh/</a:t>
            </a:r>
            <a:endParaRPr/>
          </a:p>
        </p:txBody>
      </p:sp>
      <p:sp>
        <p:nvSpPr>
          <p:cNvPr id="450" name="Google Shape;450;p38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1" name="Google Shape;45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90900"/>
            <a:ext cx="4743450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9"/>
          <p:cNvSpPr txBox="1"/>
          <p:nvPr>
            <p:ph idx="1" type="body"/>
          </p:nvPr>
        </p:nvSpPr>
        <p:spPr>
          <a:xfrm>
            <a:off x="715550" y="1341321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試用方案：0元</a:t>
            </a:r>
            <a:endParaRPr/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zh-TW"/>
              <a:t>最多錄製6小時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個人方案：99美元 ~= 3242臺幣 /年</a:t>
            </a:r>
            <a:endParaRPr/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zh-TW"/>
              <a:t>每月最多20小時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zh-TW"/>
              <a:t>摘要可自行定義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39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SeaMeet</a:t>
            </a:r>
            <a:r>
              <a:rPr lang="zh-TW"/>
              <a:t>價格</a:t>
            </a:r>
            <a:endParaRPr/>
          </a:p>
        </p:txBody>
      </p:sp>
      <p:sp>
        <p:nvSpPr>
          <p:cNvPr id="458" name="Google Shape;458;p39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59" name="Google Shape;459;p39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3"/>
              </a:rPr>
              <a:t>https://meet.seasalt.ai/zh-tw#pricing</a:t>
            </a:r>
            <a:r>
              <a:rPr lang="zh-TW"/>
              <a:t> </a:t>
            </a:r>
            <a:endParaRPr/>
          </a:p>
        </p:txBody>
      </p:sp>
      <p:sp>
        <p:nvSpPr>
          <p:cNvPr id="460" name="Google Shape;460;p39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0"/>
          <p:cNvSpPr txBox="1"/>
          <p:nvPr>
            <p:ph idx="1" type="body"/>
          </p:nvPr>
        </p:nvSpPr>
        <p:spPr>
          <a:xfrm>
            <a:off x="715550" y="1341321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摘要跟決策功能很難明確抓出需要的重點</a:t>
            </a:r>
            <a:endParaRPr/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zh-TW"/>
              <a:t>這是受限於會議進行方式不夠明確，AI無法總覽整場會議來掌握重點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zh-TW"/>
              <a:t>但具有明確流程的會議需要花上更多時間配置，與使用AI節省時間的初衷相互違背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最好搭配向量資料庫來檢索</a:t>
            </a:r>
            <a:endParaRPr/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zh-TW"/>
              <a:t>語音轉錄的字句都不精確，很難單純靠關鍵字來搜尋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zh-TW" u="sng">
                <a:solidFill>
                  <a:srgbClr val="FF0000"/>
                </a:solidFill>
              </a:rPr>
              <a:t>結合向量資料庫的RAG</a:t>
            </a:r>
            <a:r>
              <a:rPr lang="zh-TW"/>
              <a:t>應該會是更好的做法</a:t>
            </a:r>
            <a:endParaRPr/>
          </a:p>
        </p:txBody>
      </p:sp>
      <p:sp>
        <p:nvSpPr>
          <p:cNvPr id="466" name="Google Shape;466;p40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SeaMeet短評</a:t>
            </a:r>
            <a:endParaRPr/>
          </a:p>
        </p:txBody>
      </p:sp>
      <p:sp>
        <p:nvSpPr>
          <p:cNvPr id="467" name="Google Shape;467;p40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68" name="Google Shape;468;p40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40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41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75" name="Google Shape;475;p41"/>
          <p:cNvSpPr txBox="1"/>
          <p:nvPr>
            <p:ph idx="1" type="body"/>
          </p:nvPr>
        </p:nvSpPr>
        <p:spPr>
          <a:xfrm>
            <a:off x="715600" y="1548875"/>
            <a:ext cx="3856500" cy="45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41"/>
          <p:cNvSpPr txBox="1"/>
          <p:nvPr>
            <p:ph idx="2" type="body"/>
          </p:nvPr>
        </p:nvSpPr>
        <p:spPr>
          <a:xfrm>
            <a:off x="4572050" y="1548875"/>
            <a:ext cx="3856500" cy="453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/>
              <a:t>好像更容易整理會議記錄了！</a:t>
            </a:r>
            <a:endParaRPr/>
          </a:p>
        </p:txBody>
      </p:sp>
      <p:sp>
        <p:nvSpPr>
          <p:cNvPr id="477" name="Google Shape;477;p41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把逐字稿跟NotebookLM結合</a:t>
            </a:r>
            <a:endParaRPr/>
          </a:p>
        </p:txBody>
      </p:sp>
      <p:sp>
        <p:nvSpPr>
          <p:cNvPr id="478" name="Google Shape;478;p41"/>
          <p:cNvSpPr txBox="1"/>
          <p:nvPr>
            <p:ph idx="3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41"/>
          <p:cNvSpPr txBox="1"/>
          <p:nvPr>
            <p:ph idx="4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0" name="Google Shape;48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2120" y="1465300"/>
            <a:ext cx="2223466" cy="453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2"/>
          <p:cNvSpPr txBox="1"/>
          <p:nvPr>
            <p:ph idx="1" type="body"/>
          </p:nvPr>
        </p:nvSpPr>
        <p:spPr>
          <a:xfrm>
            <a:off x="715550" y="6431700"/>
            <a:ext cx="7713000" cy="25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42"/>
          <p:cNvSpPr txBox="1"/>
          <p:nvPr>
            <p:ph idx="2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42"/>
          <p:cNvSpPr txBox="1"/>
          <p:nvPr>
            <p:ph idx="12" type="sldNum"/>
          </p:nvPr>
        </p:nvSpPr>
        <p:spPr>
          <a:xfrm>
            <a:off x="8311134" y="300084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88" name="Google Shape;488;p42"/>
          <p:cNvSpPr txBox="1"/>
          <p:nvPr>
            <p:ph type="title"/>
          </p:nvPr>
        </p:nvSpPr>
        <p:spPr>
          <a:xfrm>
            <a:off x="715550" y="506775"/>
            <a:ext cx="7713000" cy="689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SeaChat</a:t>
            </a:r>
            <a:endParaRPr/>
          </a:p>
        </p:txBody>
      </p:sp>
      <p:pic>
        <p:nvPicPr>
          <p:cNvPr id="489" name="Google Shape;489;p42"/>
          <p:cNvPicPr preferRelativeResize="0"/>
          <p:nvPr/>
        </p:nvPicPr>
        <p:blipFill rotWithShape="1">
          <a:blip r:embed="rId3">
            <a:alphaModFix/>
          </a:blip>
          <a:srcRect b="7990" l="0" r="0" t="7990"/>
          <a:stretch/>
        </p:blipFill>
        <p:spPr>
          <a:xfrm>
            <a:off x="0" y="1533475"/>
            <a:ext cx="9144000" cy="431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3"/>
          <p:cNvSpPr txBox="1"/>
          <p:nvPr>
            <p:ph idx="1" type="body"/>
          </p:nvPr>
        </p:nvSpPr>
        <p:spPr>
          <a:xfrm>
            <a:off x="715550" y="1341321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專為客戶服務用的聊天機器人SeaChat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zh-TW">
                <a:latin typeface="Lexend"/>
                <a:ea typeface="Lexend"/>
                <a:cs typeface="Lexend"/>
                <a:sym typeface="Lexend"/>
              </a:rPr>
              <a:t>快速部署且發佈</a:t>
            </a:r>
            <a:r>
              <a:rPr lang="zh-TW"/>
              <a:t>：只需 10 分鐘即可建立專屬的 AI 聊天機器人，並可供他人使用。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zh-TW">
                <a:latin typeface="Lexend"/>
                <a:ea typeface="Lexend"/>
                <a:cs typeface="Lexend"/>
                <a:sym typeface="Lexend"/>
              </a:rPr>
              <a:t>知識庫管理</a:t>
            </a:r>
            <a:r>
              <a:rPr lang="zh-TW"/>
              <a:t>：可將內部文件、網頁、試算表和 PDF 等資料轉化為機器人的知識庫，並能隨時更新內容，無需重新訓練。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zh-TW">
                <a:latin typeface="Lexend"/>
                <a:ea typeface="Lexend"/>
                <a:cs typeface="Lexend"/>
                <a:sym typeface="Lexend"/>
              </a:rPr>
              <a:t>對話分析與優化</a:t>
            </a:r>
            <a:r>
              <a:rPr lang="zh-TW"/>
              <a:t>：內建品質分析工具，能監控對話內容、提取熱門話題，並提供改進建議，提升客戶互動效率。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zh-TW">
                <a:latin typeface="Lexend"/>
                <a:ea typeface="Lexend"/>
                <a:cs typeface="Lexend"/>
                <a:sym typeface="Lexend"/>
              </a:rPr>
              <a:t>多管道支持</a:t>
            </a:r>
            <a:r>
              <a:rPr lang="zh-TW"/>
              <a:t>：支援LINE、Facebook Messenger、WhatsApp、網頁客服和電話等，實現全通路整合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zh-TW">
                <a:latin typeface="Lexend"/>
                <a:ea typeface="Lexend"/>
                <a:cs typeface="Lexend"/>
                <a:sym typeface="Lexend"/>
              </a:rPr>
              <a:t>真人客服整合</a:t>
            </a:r>
            <a:r>
              <a:rPr lang="zh-TW"/>
              <a:t>：當 AI 無法解決問題時，SeaChat 可無縫轉接至真人客服，確保客戶體驗順暢。</a:t>
            </a:r>
            <a:endParaRPr/>
          </a:p>
        </p:txBody>
      </p:sp>
      <p:sp>
        <p:nvSpPr>
          <p:cNvPr id="495" name="Google Shape;495;p43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聊天機器人SeaChat</a:t>
            </a:r>
            <a:endParaRPr/>
          </a:p>
        </p:txBody>
      </p:sp>
      <p:sp>
        <p:nvSpPr>
          <p:cNvPr id="496" name="Google Shape;496;p43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97" name="Google Shape;497;p43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43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44"/>
          <p:cNvSpPr txBox="1"/>
          <p:nvPr>
            <p:ph idx="1" type="body"/>
          </p:nvPr>
        </p:nvSpPr>
        <p:spPr>
          <a:xfrm>
            <a:off x="715550" y="1341325"/>
            <a:ext cx="39381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3"/>
              </a:rPr>
              <a:t>https://chat.seasalt.ai/gpt</a:t>
            </a:r>
            <a:r>
              <a:rPr lang="zh-TW"/>
              <a:t> 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zh-TW"/>
              <a:t>註冊SeaChat</a:t>
            </a:r>
            <a:endParaRPr/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zh-TW"/>
              <a:t>用Google帳號註冊即可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zh-TW"/>
              <a:t>建立機器人：引導精靈</a:t>
            </a:r>
            <a:endParaRPr/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zh-TW"/>
              <a:t>空白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zh-TW"/>
              <a:t>範本：預先撰寫的範本和對應功能的開啟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1000"/>
              </a:spcAft>
              <a:buSzPts val="2200"/>
              <a:buAutoNum type="arabicPeriod"/>
            </a:pPr>
            <a:r>
              <a:rPr lang="zh-TW"/>
              <a:t>上傳知識庫</a:t>
            </a:r>
            <a:endParaRPr/>
          </a:p>
        </p:txBody>
      </p:sp>
      <p:sp>
        <p:nvSpPr>
          <p:cNvPr id="504" name="Google Shape;504;p44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/>
              <a:t>SeaChat的操作方式</a:t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建立機器人</a:t>
            </a:r>
            <a:endParaRPr/>
          </a:p>
        </p:txBody>
      </p:sp>
      <p:sp>
        <p:nvSpPr>
          <p:cNvPr id="505" name="Google Shape;505;p44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06" name="Google Shape;506;p44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44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08" name="Google Shape;508;p44"/>
          <p:cNvPicPr preferRelativeResize="0"/>
          <p:nvPr/>
        </p:nvPicPr>
        <p:blipFill rotWithShape="1">
          <a:blip r:embed="rId4">
            <a:alphaModFix/>
          </a:blip>
          <a:srcRect b="0" l="7685" r="13332" t="0"/>
          <a:stretch/>
        </p:blipFill>
        <p:spPr>
          <a:xfrm>
            <a:off x="4653625" y="1336775"/>
            <a:ext cx="3849175" cy="4796654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7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7"/>
          <p:cNvSpPr txBox="1"/>
          <p:nvPr>
            <p:ph idx="1" type="body"/>
          </p:nvPr>
        </p:nvSpPr>
        <p:spPr>
          <a:xfrm>
            <a:off x="715550" y="1341321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專注於雲端通信和人工智能技術的創新公司，成立於2020年。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b="1" lang="zh-TW">
                <a:latin typeface="Lexend"/>
                <a:ea typeface="Lexend"/>
                <a:cs typeface="Lexend"/>
                <a:sym typeface="Lexend"/>
              </a:rPr>
              <a:t>位置</a:t>
            </a:r>
            <a:r>
              <a:rPr lang="zh-TW"/>
              <a:t>：總部位於美國西雅圖，並在台北設有研發中心。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b="1" lang="zh-TW">
                <a:latin typeface="Lexend"/>
                <a:ea typeface="Lexend"/>
                <a:cs typeface="Lexend"/>
                <a:sym typeface="Lexend"/>
              </a:rPr>
              <a:t>核心技術</a:t>
            </a:r>
            <a:r>
              <a:rPr lang="zh-TW"/>
              <a:t>：開發語音識別、語音合成、自然語言處理（NLP）和生成式AI等技術。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1000"/>
              </a:spcAft>
              <a:buSzPts val="2200"/>
              <a:buChar char="●"/>
            </a:pPr>
            <a:r>
              <a:rPr b="1" lang="zh-TW">
                <a:latin typeface="Lexend"/>
                <a:ea typeface="Lexend"/>
                <a:cs typeface="Lexend"/>
                <a:sym typeface="Lexend"/>
              </a:rPr>
              <a:t>服務受眾</a:t>
            </a:r>
            <a:r>
              <a:rPr lang="zh-TW"/>
              <a:t>：為企業提供一站式的智能解決方案，幫助實現數位化轉型和提升運營效率</a:t>
            </a:r>
            <a:endParaRPr/>
          </a:p>
        </p:txBody>
      </p:sp>
      <p:sp>
        <p:nvSpPr>
          <p:cNvPr id="345" name="Google Shape;345;p27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製作者：SeaSalt.AI</a:t>
            </a:r>
            <a:endParaRPr/>
          </a:p>
        </p:txBody>
      </p:sp>
      <p:sp>
        <p:nvSpPr>
          <p:cNvPr id="346" name="Google Shape;346;p27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47" name="Google Shape;347;p27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45"/>
          <p:cNvSpPr txBox="1"/>
          <p:nvPr>
            <p:ph idx="1" type="body"/>
          </p:nvPr>
        </p:nvSpPr>
        <p:spPr>
          <a:xfrm>
            <a:off x="715550" y="1341321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客戶服務：回答客戶問題並提供支援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常見問答FAQ：回答問題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產品推薦：推薦產品給客戶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內部知識庫：回答關於知識庫的問題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預約時間：協助客戶安排時間 [語音]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各種調查：都使用到了 </a:t>
            </a:r>
            <a:r>
              <a:rPr lang="zh-TW"/>
              <a:t>[問卷][語音] 功能</a:t>
            </a:r>
            <a:endParaRPr/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zh-TW"/>
              <a:t>客戶滿意度調查、市場調查、活動回饋調查、品牌感知調查、招募資格預審調查</a:t>
            </a:r>
            <a:endParaRPr/>
          </a:p>
        </p:txBody>
      </p:sp>
      <p:sp>
        <p:nvSpPr>
          <p:cNvPr id="514" name="Google Shape;514;p45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SeaChat</a:t>
            </a:r>
            <a:r>
              <a:rPr lang="zh-TW"/>
              <a:t>範本</a:t>
            </a:r>
            <a:endParaRPr/>
          </a:p>
        </p:txBody>
      </p:sp>
      <p:sp>
        <p:nvSpPr>
          <p:cNvPr id="515" name="Google Shape;515;p45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16" name="Google Shape;516;p45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45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46"/>
          <p:cNvSpPr txBox="1"/>
          <p:nvPr>
            <p:ph idx="1" type="body"/>
          </p:nvPr>
        </p:nvSpPr>
        <p:spPr>
          <a:xfrm>
            <a:off x="715550" y="1341321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zh-TW" sz="1800" u="sng">
                <a:solidFill>
                  <a:schemeClr val="hlink"/>
                </a:solidFill>
                <a:hlinkClick r:id="rId3"/>
              </a:rPr>
              <a:t>https://docs.google.com/document/d/1YF66804LRs4Cd3Fymv6a0dwH4JLnnNsjL2j-9ubyln4/edit?usp=sharing</a:t>
            </a:r>
            <a:r>
              <a:rPr lang="zh-TW" sz="1800"/>
              <a:t> </a:t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800"/>
              <a:t>//QUESTIONS START</a:t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800"/>
              <a:t>How would you rate the overall organization and planning of the event?</a:t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800"/>
              <a:t>Did the event meet your expectations? Why or why not?</a:t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800"/>
              <a:t>What was the highlight of the event for you?</a:t>
            </a:r>
            <a:endParaRPr sz="18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 sz="1800"/>
              <a:t>How satisfied were you with the venue or location of the event?</a:t>
            </a:r>
            <a:endParaRPr sz="1800"/>
          </a:p>
        </p:txBody>
      </p:sp>
      <p:sp>
        <p:nvSpPr>
          <p:cNvPr id="523" name="Google Shape;523;p46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活動回饋調查</a:t>
            </a:r>
            <a:endParaRPr/>
          </a:p>
        </p:txBody>
      </p:sp>
      <p:sp>
        <p:nvSpPr>
          <p:cNvPr id="524" name="Google Shape;524;p46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25" name="Google Shape;525;p46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46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7"/>
          <p:cNvSpPr txBox="1"/>
          <p:nvPr>
            <p:ph idx="1" type="body"/>
          </p:nvPr>
        </p:nvSpPr>
        <p:spPr>
          <a:xfrm>
            <a:off x="715550" y="1341321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從網路匯入</a:t>
            </a:r>
            <a:endParaRPr/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zh-TW"/>
              <a:t>匯入網址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zh-TW"/>
              <a:t>匯入Sitemaps (網址帶有.xml)</a:t>
            </a:r>
            <a:br>
              <a:rPr lang="zh-TW"/>
            </a:br>
            <a:r>
              <a:rPr lang="zh-TW" u="sng">
                <a:solidFill>
                  <a:schemeClr val="hlink"/>
                </a:solidFill>
                <a:hlinkClick r:id="rId3"/>
              </a:rPr>
              <a:t>https://blog.pulipuli.info/sitemap.xml</a:t>
            </a:r>
            <a:r>
              <a:rPr lang="zh-TW"/>
              <a:t> 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檔案上傳</a:t>
            </a:r>
            <a:endParaRPr/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zh-TW"/>
              <a:t>試算表類型：csv、xls、xlsx、ods等等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zh-TW"/>
              <a:t>文件與圖片類型：txt、doc、docx、epub、odt、pdf、jpg、png、zip (圖片使用OCR)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zh-TW"/>
              <a:t>結構化檔案：csv、json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zh-TW"/>
              <a:t>影音檔：最多15分鐘</a:t>
            </a:r>
            <a:endParaRPr/>
          </a:p>
        </p:txBody>
      </p:sp>
      <p:sp>
        <p:nvSpPr>
          <p:cNvPr id="532" name="Google Shape;532;p47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Knowledge Base</a:t>
            </a:r>
            <a:endParaRPr/>
          </a:p>
        </p:txBody>
      </p:sp>
      <p:sp>
        <p:nvSpPr>
          <p:cNvPr id="533" name="Google Shape;533;p47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34" name="Google Shape;534;p47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47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8"/>
          <p:cNvSpPr txBox="1"/>
          <p:nvPr>
            <p:ph idx="1" type="body"/>
          </p:nvPr>
        </p:nvSpPr>
        <p:spPr>
          <a:xfrm>
            <a:off x="715550" y="1341321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48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表格支援</a:t>
            </a:r>
            <a:endParaRPr/>
          </a:p>
        </p:txBody>
      </p:sp>
      <p:sp>
        <p:nvSpPr>
          <p:cNvPr id="542" name="Google Shape;542;p48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43" name="Google Shape;543;p48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48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5" name="Google Shape;545;p48"/>
          <p:cNvPicPr preferRelativeResize="0"/>
          <p:nvPr/>
        </p:nvPicPr>
        <p:blipFill rotWithShape="1">
          <a:blip r:embed="rId3">
            <a:alphaModFix/>
          </a:blip>
          <a:srcRect b="0" l="1868" r="36852" t="0"/>
          <a:stretch/>
        </p:blipFill>
        <p:spPr>
          <a:xfrm>
            <a:off x="3599375" y="1748738"/>
            <a:ext cx="5544625" cy="486727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46" name="Google Shape;546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650" y="1107500"/>
            <a:ext cx="6729950" cy="23296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47" name="Google Shape;547;p48"/>
          <p:cNvSpPr/>
          <p:nvPr/>
        </p:nvSpPr>
        <p:spPr>
          <a:xfrm>
            <a:off x="546400" y="1516275"/>
            <a:ext cx="1050900" cy="421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548" name="Google Shape;548;p48"/>
          <p:cNvSpPr/>
          <p:nvPr/>
        </p:nvSpPr>
        <p:spPr>
          <a:xfrm>
            <a:off x="2015975" y="1516275"/>
            <a:ext cx="667500" cy="421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549" name="Google Shape;549;p48"/>
          <p:cNvSpPr/>
          <p:nvPr/>
        </p:nvSpPr>
        <p:spPr>
          <a:xfrm>
            <a:off x="3006350" y="1516275"/>
            <a:ext cx="667500" cy="421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550" name="Google Shape;550;p48"/>
          <p:cNvSpPr/>
          <p:nvPr/>
        </p:nvSpPr>
        <p:spPr>
          <a:xfrm>
            <a:off x="3890225" y="5581350"/>
            <a:ext cx="955200" cy="421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551" name="Google Shape;551;p48"/>
          <p:cNvSpPr/>
          <p:nvPr/>
        </p:nvSpPr>
        <p:spPr>
          <a:xfrm>
            <a:off x="3890225" y="4463200"/>
            <a:ext cx="955200" cy="335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552" name="Google Shape;552;p48"/>
          <p:cNvSpPr/>
          <p:nvPr/>
        </p:nvSpPr>
        <p:spPr>
          <a:xfrm>
            <a:off x="3890225" y="4041400"/>
            <a:ext cx="1285200" cy="335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49"/>
          <p:cNvSpPr txBox="1"/>
          <p:nvPr>
            <p:ph idx="1" type="body"/>
          </p:nvPr>
        </p:nvSpPr>
        <p:spPr>
          <a:xfrm>
            <a:off x="715550" y="1341321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zh-TW"/>
              <a:t>Test AI Agent</a:t>
            </a:r>
            <a:r>
              <a:rPr lang="zh-TW"/>
              <a:t>：</a:t>
            </a:r>
            <a:r>
              <a:rPr b="1" lang="zh-TW">
                <a:solidFill>
                  <a:srgbClr val="FF0000"/>
                </a:solidFill>
                <a:latin typeface="Lexend"/>
                <a:ea typeface="Lexend"/>
                <a:cs typeface="Lexend"/>
                <a:sym typeface="Lexend"/>
              </a:rPr>
              <a:t>取得可供任何人連線的公開網址</a:t>
            </a:r>
            <a:r>
              <a:rPr lang="zh-TW"/>
              <a:t>，不需登入即可使用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zh-TW"/>
              <a:t>對談記錄 Converstations</a:t>
            </a:r>
            <a:endParaRPr/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zh-TW"/>
              <a:t>可以幫對談記錄加上標籤歸類，協助研究分析</a:t>
            </a:r>
            <a:endParaRPr/>
          </a:p>
        </p:txBody>
      </p:sp>
      <p:sp>
        <p:nvSpPr>
          <p:cNvPr id="558" name="Google Shape;558;p49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/>
              <a:t>SeaChat的操作方式</a:t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使用</a:t>
            </a:r>
            <a:r>
              <a:rPr lang="zh-TW"/>
              <a:t>機器人</a:t>
            </a:r>
            <a:endParaRPr/>
          </a:p>
        </p:txBody>
      </p:sp>
      <p:sp>
        <p:nvSpPr>
          <p:cNvPr id="559" name="Google Shape;559;p49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60" name="Google Shape;560;p49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49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2" name="Google Shape;56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3350" y="3673474"/>
            <a:ext cx="5309725" cy="259165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50"/>
          <p:cNvSpPr txBox="1"/>
          <p:nvPr>
            <p:ph idx="1" type="body"/>
          </p:nvPr>
        </p:nvSpPr>
        <p:spPr>
          <a:xfrm>
            <a:off x="715550" y="1341321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50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SeaChat</a:t>
            </a:r>
            <a:r>
              <a:rPr lang="zh-TW"/>
              <a:t>管理者畫面</a:t>
            </a:r>
            <a:endParaRPr/>
          </a:p>
        </p:txBody>
      </p:sp>
      <p:sp>
        <p:nvSpPr>
          <p:cNvPr id="569" name="Google Shape;569;p50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70" name="Google Shape;570;p50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50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2" name="Google Shape;57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" y="1302071"/>
            <a:ext cx="9144000" cy="4866058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73" name="Google Shape;573;p50"/>
          <p:cNvSpPr/>
          <p:nvPr/>
        </p:nvSpPr>
        <p:spPr>
          <a:xfrm>
            <a:off x="1817550" y="4611054"/>
            <a:ext cx="2218500" cy="1006800"/>
          </a:xfrm>
          <a:prstGeom prst="wedgeRoundRectCallout">
            <a:avLst>
              <a:gd fmla="val -47925" name="adj1"/>
              <a:gd fmla="val -152600" name="adj2"/>
              <a:gd fmla="val 0" name="adj3"/>
            </a:avLst>
          </a:prstGeom>
          <a:solidFill>
            <a:srgbClr val="FFFFFF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/>
              <a:t>可設定AI自動標籤</a:t>
            </a:r>
            <a:endParaRPr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51"/>
          <p:cNvSpPr txBox="1"/>
          <p:nvPr>
            <p:ph idx="1" type="body"/>
          </p:nvPr>
        </p:nvSpPr>
        <p:spPr>
          <a:xfrm>
            <a:off x="715550" y="1341321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以整串對話為單位的標籤</a:t>
            </a:r>
            <a:endParaRPr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協助管理者自動分類</a:t>
            </a:r>
            <a:endParaRPr/>
          </a:p>
        </p:txBody>
      </p:sp>
      <p:sp>
        <p:nvSpPr>
          <p:cNvPr id="579" name="Google Shape;579;p51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/>
              <a:t>進階功能</a:t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自動標籤</a:t>
            </a:r>
            <a:endParaRPr/>
          </a:p>
        </p:txBody>
      </p:sp>
      <p:sp>
        <p:nvSpPr>
          <p:cNvPr id="580" name="Google Shape;580;p51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81" name="Google Shape;581;p51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51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3" name="Google Shape;583;p51"/>
          <p:cNvPicPr preferRelativeResize="0"/>
          <p:nvPr/>
        </p:nvPicPr>
        <p:blipFill rotWithShape="1">
          <a:blip r:embed="rId3">
            <a:alphaModFix/>
          </a:blip>
          <a:srcRect b="15490" l="0" r="0" t="0"/>
          <a:stretch/>
        </p:blipFill>
        <p:spPr>
          <a:xfrm>
            <a:off x="100" y="2966200"/>
            <a:ext cx="9143999" cy="389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52"/>
          <p:cNvSpPr txBox="1"/>
          <p:nvPr>
            <p:ph idx="1" type="body"/>
          </p:nvPr>
        </p:nvSpPr>
        <p:spPr>
          <a:xfrm>
            <a:off x="715550" y="1341321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被標示特定標籤後，自動執行後續動作</a:t>
            </a:r>
            <a:endParaRPr/>
          </a:p>
        </p:txBody>
      </p:sp>
      <p:sp>
        <p:nvSpPr>
          <p:cNvPr id="589" name="Google Shape;589;p52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600"/>
              <a:t>進階功能</a:t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標籤後的自動動作</a:t>
            </a:r>
            <a:endParaRPr/>
          </a:p>
        </p:txBody>
      </p:sp>
      <p:sp>
        <p:nvSpPr>
          <p:cNvPr id="590" name="Google Shape;590;p52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91" name="Google Shape;591;p52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52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3" name="Google Shape;59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98598"/>
            <a:ext cx="9144000" cy="4844254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53"/>
          <p:cNvSpPr txBox="1"/>
          <p:nvPr>
            <p:ph idx="1" type="body"/>
          </p:nvPr>
        </p:nvSpPr>
        <p:spPr>
          <a:xfrm>
            <a:off x="715550" y="1341321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指定特定目標問題，要求AI抽取該問題的答案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1000"/>
              </a:spcAft>
              <a:buSzPts val="2200"/>
              <a:buChar char="●"/>
            </a:pPr>
            <a:r>
              <a:rPr lang="zh-TW"/>
              <a:t>需要Premium plan才能使用</a:t>
            </a:r>
            <a:endParaRPr/>
          </a:p>
        </p:txBody>
      </p:sp>
      <p:sp>
        <p:nvSpPr>
          <p:cNvPr id="599" name="Google Shape;599;p53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/>
              <a:t>進階分析</a:t>
            </a:r>
            <a:br>
              <a:rPr lang="zh-TW"/>
            </a:br>
            <a:r>
              <a:rPr lang="zh-TW"/>
              <a:t>Extraction</a:t>
            </a:r>
            <a:endParaRPr/>
          </a:p>
        </p:txBody>
      </p:sp>
      <p:sp>
        <p:nvSpPr>
          <p:cNvPr id="600" name="Google Shape;600;p53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01" name="Google Shape;601;p53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53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3" name="Google Shape;603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00547"/>
            <a:ext cx="9143999" cy="4357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54"/>
          <p:cNvSpPr txBox="1"/>
          <p:nvPr>
            <p:ph idx="1" type="body"/>
          </p:nvPr>
        </p:nvSpPr>
        <p:spPr>
          <a:xfrm>
            <a:off x="715550" y="1341321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b="1" lang="zh-TW" sz="2000">
                <a:latin typeface="Lexend"/>
                <a:ea typeface="Lexend"/>
                <a:cs typeface="Lexend"/>
                <a:sym typeface="Lexend"/>
              </a:rPr>
              <a:t>了解患者來電原因</a:t>
            </a:r>
            <a:r>
              <a:rPr lang="zh-TW" sz="2000"/>
              <a:t>：找出病患來電的前 5 到 10 個主要原因，並有效處理。</a:t>
            </a:r>
            <a:endParaRPr sz="20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b="1" lang="zh-TW" sz="2000">
                <a:latin typeface="Lexend"/>
                <a:ea typeface="Lexend"/>
                <a:cs typeface="Lexend"/>
                <a:sym typeface="Lexend"/>
              </a:rPr>
              <a:t>管理接聽者應答</a:t>
            </a:r>
            <a:r>
              <a:rPr lang="zh-TW" sz="2000"/>
              <a:t>：評估前台接聽者與患者的互動表現。</a:t>
            </a:r>
            <a:endParaRPr sz="2000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b="1" lang="zh-TW" sz="2000">
                <a:latin typeface="Lexend"/>
                <a:ea typeface="Lexend"/>
                <a:cs typeface="Lexend"/>
                <a:sym typeface="Lexend"/>
              </a:rPr>
              <a:t>前期醫療分診</a:t>
            </a:r>
            <a:r>
              <a:rPr lang="zh-TW" sz="2000"/>
              <a:t>：確保員工能夠正確地通過電話進行醫療分診。</a:t>
            </a:r>
            <a:endParaRPr sz="2000"/>
          </a:p>
          <a:p>
            <a:pPr indent="-355600" lvl="0" marL="457200" rtl="0" algn="l">
              <a:spcBef>
                <a:spcPts val="1000"/>
              </a:spcBef>
              <a:spcAft>
                <a:spcPts val="1000"/>
              </a:spcAft>
              <a:buSzPts val="2000"/>
              <a:buChar char="●"/>
            </a:pPr>
            <a:r>
              <a:rPr b="1" lang="zh-TW" sz="2000">
                <a:latin typeface="Lexend"/>
                <a:ea typeface="Lexend"/>
                <a:cs typeface="Lexend"/>
                <a:sym typeface="Lexend"/>
              </a:rPr>
              <a:t>醫事專業互動</a:t>
            </a:r>
            <a:r>
              <a:rPr lang="zh-TW" sz="2000"/>
              <a:t>：防止因員工能力落差或漏接電話而流失患者。</a:t>
            </a:r>
            <a:endParaRPr sz="2000"/>
          </a:p>
        </p:txBody>
      </p:sp>
      <p:sp>
        <p:nvSpPr>
          <p:cNvPr id="609" name="Google Shape;609;p54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SeeChat</a:t>
            </a:r>
            <a:r>
              <a:rPr lang="zh-TW"/>
              <a:t>案例：醫病問答診療輔助</a:t>
            </a:r>
            <a:endParaRPr/>
          </a:p>
        </p:txBody>
      </p:sp>
      <p:sp>
        <p:nvSpPr>
          <p:cNvPr id="610" name="Google Shape;610;p54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11" name="Google Shape;611;p54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3"/>
              </a:rPr>
              <a:t>https://usecase.seasalt.ai/hospital-phone-call-analytics-dashboard-zh/</a:t>
            </a:r>
            <a:r>
              <a:rPr lang="zh-TW"/>
              <a:t> </a:t>
            </a:r>
            <a:endParaRPr/>
          </a:p>
        </p:txBody>
      </p:sp>
      <p:sp>
        <p:nvSpPr>
          <p:cNvPr id="612" name="Google Shape;612;p54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3" name="Google Shape;613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6675" y="3658250"/>
            <a:ext cx="6645676" cy="271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8"/>
          <p:cNvSpPr txBox="1"/>
          <p:nvPr>
            <p:ph idx="1" type="body"/>
          </p:nvPr>
        </p:nvSpPr>
        <p:spPr>
          <a:xfrm>
            <a:off x="715550" y="1341321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SeaX：一站式雲客服中心，整合多種通訊（如WhatsApp、Facebook Messenger、LINE等），支持實時語音識別、知識庫管理和客服自動化。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200"/>
              <a:buChar char="●"/>
            </a:pPr>
            <a:r>
              <a:rPr lang="zh-TW">
                <a:solidFill>
                  <a:srgbClr val="FF0000"/>
                </a:solidFill>
              </a:rPr>
              <a:t>SeaMeet：智能會議助手，提供語音轉文字、主題提取、摘要生成和自動報表功能。</a:t>
            </a:r>
            <a:endParaRPr>
              <a:solidFill>
                <a:srgbClr val="FF0000"/>
              </a:solidFill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200"/>
              <a:buChar char="●"/>
            </a:pPr>
            <a:r>
              <a:rPr lang="zh-TW">
                <a:solidFill>
                  <a:srgbClr val="FF0000"/>
                </a:solidFill>
              </a:rPr>
              <a:t>SeaChat：生成式AI聊天機器人平台，支持多輪對話、知識庫整合，適用於客戶支持和銷售。</a:t>
            </a:r>
            <a:endParaRPr>
              <a:solidFill>
                <a:srgbClr val="FF0000"/>
              </a:solidFill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SeaVoice：語音識別與語音合成技術，支持多語言環境下的應用。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1000"/>
              </a:spcAft>
              <a:buSzPts val="2200"/>
              <a:buChar char="●"/>
            </a:pPr>
            <a:r>
              <a:rPr lang="zh-TW"/>
              <a:t>SeaWord：自然語言理解和對話分析工具。</a:t>
            </a:r>
            <a:endParaRPr/>
          </a:p>
        </p:txBody>
      </p:sp>
      <p:sp>
        <p:nvSpPr>
          <p:cNvPr id="353" name="Google Shape;353;p28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產品</a:t>
            </a:r>
            <a:endParaRPr/>
          </a:p>
        </p:txBody>
      </p:sp>
      <p:sp>
        <p:nvSpPr>
          <p:cNvPr id="354" name="Google Shape;354;p28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55" name="Google Shape;355;p28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28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55"/>
          <p:cNvSpPr txBox="1"/>
          <p:nvPr>
            <p:ph idx="1" type="body"/>
          </p:nvPr>
        </p:nvSpPr>
        <p:spPr>
          <a:xfrm>
            <a:off x="715550" y="1341321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免費試用：0元</a:t>
            </a:r>
            <a:endParaRPr/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zh-TW"/>
              <a:t>100次AI回覆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zh-TW"/>
              <a:t>GPT 3.5模型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zh-TW"/>
              <a:t>知識庫單一文件最多200KB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高級方案： 每年299美元 ~= 10000臺幣</a:t>
            </a:r>
            <a:endParaRPr/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zh-TW"/>
              <a:t>可使用GPT4o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zh-TW"/>
              <a:t>知識庫單一文件最多10MB，最多5000份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zh-TW"/>
              <a:t>每條文字回覆是0.006美金 ~= 0.2臺幣。100條大約是20臺幣。</a:t>
            </a:r>
            <a:endParaRPr/>
          </a:p>
        </p:txBody>
      </p:sp>
      <p:sp>
        <p:nvSpPr>
          <p:cNvPr id="619" name="Google Shape;619;p55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SeaChat價格</a:t>
            </a:r>
            <a:endParaRPr/>
          </a:p>
        </p:txBody>
      </p:sp>
      <p:sp>
        <p:nvSpPr>
          <p:cNvPr id="620" name="Google Shape;620;p55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21" name="Google Shape;621;p55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https://wiki.seasalt.ai/seachat/seachat-payments/pricing-plans/</a:t>
            </a:r>
            <a:endParaRPr/>
          </a:p>
        </p:txBody>
      </p:sp>
      <p:sp>
        <p:nvSpPr>
          <p:cNvPr id="622" name="Google Shape;622;p55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56"/>
          <p:cNvSpPr txBox="1"/>
          <p:nvPr>
            <p:ph idx="1" type="body"/>
          </p:nvPr>
        </p:nvSpPr>
        <p:spPr>
          <a:xfrm>
            <a:off x="715550" y="1341321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非常適合研究調查使用</a:t>
            </a:r>
            <a:endParaRPr/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zh-TW"/>
              <a:t>自動標籤跟自動萃取功能太神了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zh-TW"/>
              <a:t>知識庫支援多種格式的匯入，表格整理的超好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免費版本可以立刻佈署</a:t>
            </a:r>
            <a:endParaRPr/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zh-TW"/>
              <a:t>建立可自訂聊天機器人，而且發佈給其他人使用的最快方案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zh-TW"/>
              <a:t>Knowledge Base最多只有200KB，使用上限制頗多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zh-TW"/>
              <a:t>免費版只能使用GPT 3.5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zh-TW"/>
              <a:t>價格較貴</a:t>
            </a:r>
            <a:endParaRPr/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zh-TW"/>
              <a:t>AI文字回覆還要額外收費</a:t>
            </a:r>
            <a:endParaRPr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zh-TW"/>
              <a:t>考慮到功能的豐富性，還是很值得使用</a:t>
            </a:r>
            <a:endParaRPr/>
          </a:p>
        </p:txBody>
      </p:sp>
      <p:sp>
        <p:nvSpPr>
          <p:cNvPr id="628" name="Google Shape;628;p56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SeaChat短評</a:t>
            </a:r>
            <a:endParaRPr/>
          </a:p>
        </p:txBody>
      </p:sp>
      <p:sp>
        <p:nvSpPr>
          <p:cNvPr id="629" name="Google Shape;629;p56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30" name="Google Shape;630;p56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56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57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37" name="Google Shape;637;p57"/>
          <p:cNvSpPr txBox="1"/>
          <p:nvPr/>
        </p:nvSpPr>
        <p:spPr>
          <a:xfrm>
            <a:off x="4616925" y="1803200"/>
            <a:ext cx="3833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5000">
                <a:latin typeface="Lexend"/>
                <a:ea typeface="Lexend"/>
                <a:cs typeface="Lexend"/>
                <a:sym typeface="Lexend"/>
              </a:rPr>
              <a:t>感謝聆聽</a:t>
            </a:r>
            <a:endParaRPr b="1" sz="5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638" name="Google Shape;638;p57"/>
          <p:cNvSpPr txBox="1"/>
          <p:nvPr/>
        </p:nvSpPr>
        <p:spPr>
          <a:xfrm>
            <a:off x="4616925" y="2629488"/>
            <a:ext cx="3833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latin typeface="Lexend Light"/>
                <a:ea typeface="Lexend Light"/>
                <a:cs typeface="Lexend Light"/>
                <a:sym typeface="Lexend Light"/>
              </a:rPr>
              <a:t>任何問題都可以發問喔！</a:t>
            </a:r>
            <a:endParaRPr sz="22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pic>
        <p:nvPicPr>
          <p:cNvPr id="639" name="Google Shape;639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8375" y="5340451"/>
            <a:ext cx="546450" cy="54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8377" y="3528450"/>
            <a:ext cx="546447" cy="546446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57"/>
          <p:cNvSpPr txBox="1"/>
          <p:nvPr/>
        </p:nvSpPr>
        <p:spPr>
          <a:xfrm>
            <a:off x="5469000" y="3540075"/>
            <a:ext cx="3074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>
                <a:latin typeface="Lexend Light"/>
                <a:ea typeface="Lexend Light"/>
                <a:cs typeface="Lexend Light"/>
                <a:sym typeface="Lexend Light"/>
              </a:rPr>
              <a:t>有什麼問題嗎？</a:t>
            </a:r>
            <a:endParaRPr sz="22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642" name="Google Shape;642;p57"/>
          <p:cNvSpPr txBox="1"/>
          <p:nvPr/>
        </p:nvSpPr>
        <p:spPr>
          <a:xfrm>
            <a:off x="5519550" y="4300125"/>
            <a:ext cx="3074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電子信箱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 u="sng"/>
              <a:t>pudding</a:t>
            </a:r>
            <a:r>
              <a:rPr lang="zh-TW" sz="2200" u="sng">
                <a:solidFill>
                  <a:schemeClr val="hlink"/>
                </a:solidFill>
                <a:hlinkClick r:id="rId5"/>
              </a:rPr>
              <a:t>@</a:t>
            </a:r>
            <a:r>
              <a:rPr lang="zh-TW" sz="2200" u="sng"/>
              <a:t>nccu.edu.tw</a:t>
            </a:r>
            <a:endParaRPr sz="2200" u="sng"/>
          </a:p>
        </p:txBody>
      </p:sp>
      <p:pic>
        <p:nvPicPr>
          <p:cNvPr id="643" name="Google Shape;643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58375" y="4396354"/>
            <a:ext cx="546447" cy="546446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57"/>
          <p:cNvSpPr txBox="1"/>
          <p:nvPr/>
        </p:nvSpPr>
        <p:spPr>
          <a:xfrm>
            <a:off x="5469000" y="5255975"/>
            <a:ext cx="3074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>
                <a:solidFill>
                  <a:srgbClr val="000000"/>
                </a:solidFill>
              </a:rPr>
              <a:t>BLOG 布丁布丁吃什麼？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200" u="sng">
                <a:solidFill>
                  <a:srgbClr val="000000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blog.pulipuli.info</a:t>
            </a:r>
            <a:endParaRPr sz="2200">
              <a:latin typeface="Lexend Light"/>
              <a:ea typeface="Lexend Light"/>
              <a:cs typeface="Lexend Light"/>
              <a:sym typeface="Lexend Light"/>
            </a:endParaRPr>
          </a:p>
        </p:txBody>
      </p:sp>
      <p:sp>
        <p:nvSpPr>
          <p:cNvPr id="645" name="Google Shape;645;p57"/>
          <p:cNvSpPr/>
          <p:nvPr/>
        </p:nvSpPr>
        <p:spPr>
          <a:xfrm>
            <a:off x="497747" y="1848694"/>
            <a:ext cx="3519300" cy="37134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8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46" name="Google Shape;646;p57"/>
          <p:cNvGrpSpPr/>
          <p:nvPr/>
        </p:nvGrpSpPr>
        <p:grpSpPr>
          <a:xfrm flipH="1" rot="-5400000">
            <a:off x="3512155" y="3579790"/>
            <a:ext cx="1991966" cy="1543826"/>
            <a:chOff x="3337500" y="1640525"/>
            <a:chExt cx="3773378" cy="3085800"/>
          </a:xfrm>
        </p:grpSpPr>
        <p:sp>
          <p:nvSpPr>
            <p:cNvPr id="647" name="Google Shape;647;p57"/>
            <p:cNvSpPr/>
            <p:nvPr/>
          </p:nvSpPr>
          <p:spPr>
            <a:xfrm>
              <a:off x="3337500" y="1640525"/>
              <a:ext cx="3085800" cy="30858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7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57"/>
            <p:cNvSpPr/>
            <p:nvPr/>
          </p:nvSpPr>
          <p:spPr>
            <a:xfrm>
              <a:off x="5733900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7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57"/>
            <p:cNvSpPr/>
            <p:nvPr/>
          </p:nvSpPr>
          <p:spPr>
            <a:xfrm flipH="1">
              <a:off x="6421478" y="2838725"/>
              <a:ext cx="689400" cy="689400"/>
            </a:xfrm>
            <a:prstGeom prst="arc">
              <a:avLst>
                <a:gd fmla="val 16200000" name="adj1"/>
                <a:gd fmla="val 0" name="adj2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7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0" name="Google Shape;650;p57"/>
          <p:cNvGrpSpPr/>
          <p:nvPr/>
        </p:nvGrpSpPr>
        <p:grpSpPr>
          <a:xfrm rot="1336272">
            <a:off x="319965" y="2208442"/>
            <a:ext cx="901717" cy="1446156"/>
            <a:chOff x="4509424" y="1600237"/>
            <a:chExt cx="1184961" cy="1900417"/>
          </a:xfrm>
        </p:grpSpPr>
        <p:grpSp>
          <p:nvGrpSpPr>
            <p:cNvPr id="651" name="Google Shape;651;p57"/>
            <p:cNvGrpSpPr/>
            <p:nvPr/>
          </p:nvGrpSpPr>
          <p:grpSpPr>
            <a:xfrm>
              <a:off x="4509424" y="1600237"/>
              <a:ext cx="1184961" cy="1900417"/>
              <a:chOff x="4438850" y="1497767"/>
              <a:chExt cx="1384138" cy="2002758"/>
            </a:xfrm>
          </p:grpSpPr>
          <p:sp>
            <p:nvSpPr>
              <p:cNvPr id="652" name="Google Shape;652;p57"/>
              <p:cNvSpPr/>
              <p:nvPr/>
            </p:nvSpPr>
            <p:spPr>
              <a:xfrm>
                <a:off x="4438850" y="2399525"/>
                <a:ext cx="1128900" cy="1101000"/>
              </a:xfrm>
              <a:prstGeom prst="roundRect">
                <a:avLst>
                  <a:gd fmla="val 16667" name="adj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3" name="Google Shape;653;p57"/>
              <p:cNvSpPr/>
              <p:nvPr/>
            </p:nvSpPr>
            <p:spPr>
              <a:xfrm rot="900004">
                <a:off x="4570754" y="1625105"/>
                <a:ext cx="1128969" cy="1101026"/>
              </a:xfrm>
              <a:prstGeom prst="roundRect">
                <a:avLst>
                  <a:gd fmla="val 16667" name="adj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654" name="Google Shape;654;p5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-4">
              <a:off x="4599291" y="1736549"/>
              <a:ext cx="918312" cy="16866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55" name="Google Shape;655;p57"/>
          <p:cNvGrpSpPr/>
          <p:nvPr/>
        </p:nvGrpSpPr>
        <p:grpSpPr>
          <a:xfrm>
            <a:off x="253507" y="4988932"/>
            <a:ext cx="1299300" cy="555194"/>
            <a:chOff x="7243875" y="3780983"/>
            <a:chExt cx="1299300" cy="526200"/>
          </a:xfrm>
        </p:grpSpPr>
        <p:grpSp>
          <p:nvGrpSpPr>
            <p:cNvPr id="656" name="Google Shape;656;p57"/>
            <p:cNvGrpSpPr/>
            <p:nvPr/>
          </p:nvGrpSpPr>
          <p:grpSpPr>
            <a:xfrm>
              <a:off x="7728150" y="4016475"/>
              <a:ext cx="330750" cy="55200"/>
              <a:chOff x="7632750" y="4032725"/>
              <a:chExt cx="330750" cy="55200"/>
            </a:xfrm>
          </p:grpSpPr>
          <p:sp>
            <p:nvSpPr>
              <p:cNvPr id="657" name="Google Shape;657;p57"/>
              <p:cNvSpPr/>
              <p:nvPr/>
            </p:nvSpPr>
            <p:spPr>
              <a:xfrm>
                <a:off x="763275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8" name="Google Shape;658;p57"/>
              <p:cNvSpPr/>
              <p:nvPr/>
            </p:nvSpPr>
            <p:spPr>
              <a:xfrm>
                <a:off x="7770525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9" name="Google Shape;659;p57"/>
              <p:cNvSpPr/>
              <p:nvPr/>
            </p:nvSpPr>
            <p:spPr>
              <a:xfrm>
                <a:off x="7908300" y="4032725"/>
                <a:ext cx="55200" cy="552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60" name="Google Shape;660;p57"/>
            <p:cNvGrpSpPr/>
            <p:nvPr/>
          </p:nvGrpSpPr>
          <p:grpSpPr>
            <a:xfrm>
              <a:off x="7243875" y="3780983"/>
              <a:ext cx="1299300" cy="526200"/>
              <a:chOff x="3130375" y="-210650"/>
              <a:chExt cx="1299300" cy="526200"/>
            </a:xfrm>
          </p:grpSpPr>
          <p:sp>
            <p:nvSpPr>
              <p:cNvPr id="661" name="Google Shape;661;p57"/>
              <p:cNvSpPr/>
              <p:nvPr/>
            </p:nvSpPr>
            <p:spPr>
              <a:xfrm>
                <a:off x="3130375" y="-210650"/>
                <a:ext cx="1299300" cy="526200"/>
              </a:xfrm>
              <a:prstGeom prst="roundRect">
                <a:avLst>
                  <a:gd fmla="val 50000" name="adj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19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2" name="Google Shape;662;p57"/>
              <p:cNvSpPr/>
              <p:nvPr/>
            </p:nvSpPr>
            <p:spPr>
              <a:xfrm>
                <a:off x="3263060" y="-47084"/>
                <a:ext cx="1077000" cy="268200"/>
              </a:xfrm>
              <a:prstGeom prst="roundRect">
                <a:avLst>
                  <a:gd fmla="val 50000" name="adj"/>
                </a:avLst>
              </a:prstGeom>
              <a:solidFill>
                <a:srgbClr val="ED8EB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3" name="Google Shape;663;p57"/>
              <p:cNvSpPr/>
              <p:nvPr/>
            </p:nvSpPr>
            <p:spPr>
              <a:xfrm>
                <a:off x="3217449" y="-110650"/>
                <a:ext cx="1077000" cy="268200"/>
              </a:xfrm>
              <a:prstGeom prst="roundRect">
                <a:avLst>
                  <a:gd fmla="val 50000" name="adj"/>
                </a:avLst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664" name="Google Shape;664;p5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1250" y="5186050"/>
            <a:ext cx="643800" cy="160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5" name="Google Shape;665;p57"/>
          <p:cNvGrpSpPr/>
          <p:nvPr/>
        </p:nvGrpSpPr>
        <p:grpSpPr>
          <a:xfrm>
            <a:off x="3373269" y="2282813"/>
            <a:ext cx="1016875" cy="1072897"/>
            <a:chOff x="4490675" y="-372879"/>
            <a:chExt cx="1247700" cy="1247700"/>
          </a:xfrm>
        </p:grpSpPr>
        <p:sp>
          <p:nvSpPr>
            <p:cNvPr id="666" name="Google Shape;666;p57"/>
            <p:cNvSpPr/>
            <p:nvPr/>
          </p:nvSpPr>
          <p:spPr>
            <a:xfrm>
              <a:off x="4490675" y="-372879"/>
              <a:ext cx="1247700" cy="12477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FFFFFF"/>
            </a:solidFill>
            <a:ln cap="flat" cmpd="sng" w="1143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2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67" name="Google Shape;667;p57"/>
            <p:cNvGrpSpPr/>
            <p:nvPr/>
          </p:nvGrpSpPr>
          <p:grpSpPr>
            <a:xfrm>
              <a:off x="4579538" y="-271369"/>
              <a:ext cx="1069969" cy="1079355"/>
              <a:chOff x="3750225" y="-93219"/>
              <a:chExt cx="1069969" cy="1079355"/>
            </a:xfrm>
          </p:grpSpPr>
          <p:sp>
            <p:nvSpPr>
              <p:cNvPr id="668" name="Google Shape;668;p57"/>
              <p:cNvSpPr/>
              <p:nvPr/>
            </p:nvSpPr>
            <p:spPr>
              <a:xfrm>
                <a:off x="3799594" y="-34464"/>
                <a:ext cx="1020600" cy="10206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rgbClr val="741B47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9" name="Google Shape;669;p57"/>
              <p:cNvSpPr/>
              <p:nvPr/>
            </p:nvSpPr>
            <p:spPr>
              <a:xfrm>
                <a:off x="3750225" y="-93219"/>
                <a:ext cx="1020600" cy="102060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pic>
        <p:nvPicPr>
          <p:cNvPr id="670" name="Google Shape;670;p5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flipH="1">
            <a:off x="655662" y="1548150"/>
            <a:ext cx="3035576" cy="363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9"/>
          <p:cNvSpPr txBox="1"/>
          <p:nvPr>
            <p:ph idx="1" type="body"/>
          </p:nvPr>
        </p:nvSpPr>
        <p:spPr>
          <a:xfrm>
            <a:off x="715550" y="6431700"/>
            <a:ext cx="7713000" cy="25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1000"/>
              </a:spcBef>
              <a:spcAft>
                <a:spcPts val="100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3"/>
              </a:rPr>
              <a:t>https://meet.seasalt.ai/zh-tw</a:t>
            </a:r>
            <a:r>
              <a:rPr lang="zh-TW"/>
              <a:t> </a:t>
            </a:r>
            <a:endParaRPr/>
          </a:p>
        </p:txBody>
      </p:sp>
      <p:sp>
        <p:nvSpPr>
          <p:cNvPr id="362" name="Google Shape;362;p29"/>
          <p:cNvSpPr txBox="1"/>
          <p:nvPr>
            <p:ph idx="2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9"/>
          <p:cNvSpPr txBox="1"/>
          <p:nvPr>
            <p:ph idx="12" type="sldNum"/>
          </p:nvPr>
        </p:nvSpPr>
        <p:spPr>
          <a:xfrm>
            <a:off x="8311134" y="300084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64" name="Google Shape;364;p29"/>
          <p:cNvSpPr txBox="1"/>
          <p:nvPr>
            <p:ph type="title"/>
          </p:nvPr>
        </p:nvSpPr>
        <p:spPr>
          <a:xfrm>
            <a:off x="715550" y="506775"/>
            <a:ext cx="7713000" cy="689700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/>
              <a:t>SeaMeet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5" name="Google Shape;36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444430"/>
            <a:ext cx="9144003" cy="4554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0"/>
          <p:cNvSpPr txBox="1"/>
          <p:nvPr>
            <p:ph idx="1" type="body"/>
          </p:nvPr>
        </p:nvSpPr>
        <p:spPr>
          <a:xfrm>
            <a:off x="715550" y="1341321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TW"/>
              <a:t>AI 會議管理工具，旨在提升會議效率，解決跨時區、跨文化團隊溝通的挑戰。SeaMeet 提供即時會議記錄、摘要生成、行動項目追蹤等功能，幫助團隊更高效地協作。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b="1" lang="zh-TW">
                <a:latin typeface="Lexend"/>
                <a:ea typeface="Lexend"/>
                <a:cs typeface="Lexend"/>
                <a:sym typeface="Lexend"/>
              </a:rPr>
              <a:t>實時轉錄與多語言支持</a:t>
            </a:r>
            <a:r>
              <a:rPr lang="zh-TW"/>
              <a:t>：中文也ok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b="1" lang="zh-TW">
                <a:latin typeface="Lexend"/>
                <a:ea typeface="Lexend"/>
                <a:cs typeface="Lexend"/>
                <a:sym typeface="Lexend"/>
              </a:rPr>
              <a:t>錄音與回放</a:t>
            </a:r>
            <a:r>
              <a:rPr lang="zh-TW"/>
              <a:t>：支援高品質錄音，並提供特定片段回放功能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Font typeface="Lexend"/>
              <a:buChar char="●"/>
            </a:pPr>
            <a:r>
              <a:rPr b="1" lang="zh-TW">
                <a:latin typeface="Lexend"/>
                <a:ea typeface="Lexend"/>
                <a:cs typeface="Lexend"/>
                <a:sym typeface="Lexend"/>
              </a:rPr>
              <a:t>AI 生成摘要與行動項目</a:t>
            </a:r>
            <a:endParaRPr b="1">
              <a:latin typeface="Lexend"/>
              <a:ea typeface="Lexend"/>
              <a:cs typeface="Lexend"/>
              <a:sym typeface="Lexend"/>
            </a:endParaRPr>
          </a:p>
          <a:p>
            <a:pPr indent="-368300" lvl="0" marL="457200" rtl="0" algn="l">
              <a:spcBef>
                <a:spcPts val="1000"/>
              </a:spcBef>
              <a:spcAft>
                <a:spcPts val="1000"/>
              </a:spcAft>
              <a:buSzPts val="2200"/>
              <a:buChar char="●"/>
            </a:pPr>
            <a:r>
              <a:rPr b="1" lang="zh-TW">
                <a:latin typeface="Lexend"/>
                <a:ea typeface="Lexend"/>
                <a:cs typeface="Lexend"/>
                <a:sym typeface="Lexend"/>
              </a:rPr>
              <a:t>記錄保留</a:t>
            </a:r>
            <a:r>
              <a:rPr lang="zh-TW"/>
              <a:t>：創建Google文件，供團隊回顧記錄項目</a:t>
            </a:r>
            <a:endParaRPr/>
          </a:p>
        </p:txBody>
      </p:sp>
      <p:sp>
        <p:nvSpPr>
          <p:cNvPr id="371" name="Google Shape;371;p30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SeaMeet</a:t>
            </a:r>
            <a:endParaRPr/>
          </a:p>
        </p:txBody>
      </p:sp>
      <p:sp>
        <p:nvSpPr>
          <p:cNvPr id="372" name="Google Shape;372;p30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73" name="Google Shape;373;p30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30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1"/>
          <p:cNvSpPr txBox="1"/>
          <p:nvPr>
            <p:ph idx="1" type="body"/>
          </p:nvPr>
        </p:nvSpPr>
        <p:spPr>
          <a:xfrm>
            <a:off x="715550" y="1341321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3"/>
              </a:rPr>
              <a:t>https://meet.seasalt.ai/signin</a:t>
            </a:r>
            <a:r>
              <a:rPr lang="zh-TW"/>
              <a:t> 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zh-TW"/>
              <a:t>註冊SeaMeet</a:t>
            </a:r>
            <a:endParaRPr/>
          </a:p>
          <a:p>
            <a:pPr indent="-355600" lvl="1" marL="914400" rtl="0" algn="l">
              <a:spcBef>
                <a:spcPts val="1000"/>
              </a:spcBef>
              <a:spcAft>
                <a:spcPts val="0"/>
              </a:spcAft>
              <a:buSzPts val="2000"/>
              <a:buChar char="○"/>
            </a:pPr>
            <a:r>
              <a:rPr lang="zh-TW"/>
              <a:t>用Google帳號註冊即可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zh-TW"/>
              <a:t>登入SeaMeet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1000"/>
              </a:spcAft>
              <a:buSzPts val="2200"/>
              <a:buAutoNum type="arabicPeriod"/>
            </a:pPr>
            <a:r>
              <a:rPr lang="zh-TW"/>
              <a:t>建立</a:t>
            </a:r>
            <a:r>
              <a:rPr lang="zh-TW"/>
              <a:t>Workspace</a:t>
            </a:r>
            <a:endParaRPr/>
          </a:p>
        </p:txBody>
      </p:sp>
      <p:sp>
        <p:nvSpPr>
          <p:cNvPr id="380" name="Google Shape;380;p31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/>
              <a:t>SeaMeet的操作方式</a:t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準備</a:t>
            </a:r>
            <a:endParaRPr/>
          </a:p>
        </p:txBody>
      </p:sp>
      <p:sp>
        <p:nvSpPr>
          <p:cNvPr id="381" name="Google Shape;381;p31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82" name="Google Shape;382;p31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31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84" name="Google Shape;38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4121" y="1341325"/>
            <a:ext cx="3517100" cy="4500725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2"/>
          <p:cNvSpPr txBox="1"/>
          <p:nvPr>
            <p:ph idx="1" type="body"/>
          </p:nvPr>
        </p:nvSpPr>
        <p:spPr>
          <a:xfrm>
            <a:off x="715550" y="1341321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zh-TW"/>
              <a:t>登入SeaMeet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zh-TW"/>
              <a:t>進入Workspace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zh-TW"/>
              <a:t>進入Meeting List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zh-TW"/>
              <a:t>開啟Google Meet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zh-TW"/>
              <a:t>Start Recording，</a:t>
            </a:r>
            <a:br>
              <a:rPr lang="zh-TW"/>
            </a:br>
            <a:r>
              <a:rPr lang="zh-TW"/>
              <a:t>輸入Google Meet code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zh-TW"/>
              <a:t>等待機器人自動加入Google Meet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1000"/>
              </a:spcAft>
              <a:buSzPts val="2200"/>
              <a:buAutoNum type="arabicPeriod"/>
            </a:pPr>
            <a:r>
              <a:rPr lang="zh-TW"/>
              <a:t>會議中，機器人會自動轉錄(區分帳號)、定期自動摘要</a:t>
            </a:r>
            <a:br>
              <a:rPr lang="zh-TW"/>
            </a:br>
            <a:endParaRPr/>
          </a:p>
        </p:txBody>
      </p:sp>
      <p:sp>
        <p:nvSpPr>
          <p:cNvPr id="390" name="Google Shape;390;p32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/>
              <a:t>SeaMeet的操作方式</a:t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開啟會議</a:t>
            </a:r>
            <a:endParaRPr/>
          </a:p>
        </p:txBody>
      </p:sp>
      <p:sp>
        <p:nvSpPr>
          <p:cNvPr id="391" name="Google Shape;391;p32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92" name="Google Shape;392;p32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32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4" name="Google Shape;39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4500" y="1393800"/>
            <a:ext cx="3752850" cy="268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3"/>
          <p:cNvSpPr txBox="1"/>
          <p:nvPr>
            <p:ph idx="1" type="body"/>
          </p:nvPr>
        </p:nvSpPr>
        <p:spPr>
          <a:xfrm>
            <a:off x="715550" y="1341321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zh-TW"/>
              <a:t>會議結束後在SeaMeet停止機器人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zh-TW"/>
              <a:t>過一段時間，會產生會議錄音檔和AI整場會議的摘要</a:t>
            </a:r>
            <a:endParaRPr/>
          </a:p>
          <a:p>
            <a:pPr indent="-368300" lvl="0" marL="457200" rtl="0" algn="l">
              <a:spcBef>
                <a:spcPts val="1000"/>
              </a:spcBef>
              <a:spcAft>
                <a:spcPts val="1000"/>
              </a:spcAft>
              <a:buSzPts val="2200"/>
              <a:buAutoNum type="arabicPeriod"/>
            </a:pPr>
            <a:r>
              <a:rPr lang="zh-TW"/>
              <a:t>可轉存為Google Doc，看到完整記錄</a:t>
            </a:r>
            <a:br>
              <a:rPr lang="zh-TW"/>
            </a:br>
            <a:endParaRPr/>
          </a:p>
        </p:txBody>
      </p:sp>
      <p:sp>
        <p:nvSpPr>
          <p:cNvPr id="400" name="Google Shape;400;p33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600"/>
              <a:t>SeaMeet的操作方式</a:t>
            </a:r>
            <a:endParaRPr sz="2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結束</a:t>
            </a:r>
            <a:r>
              <a:rPr lang="zh-TW"/>
              <a:t>會議</a:t>
            </a:r>
            <a:endParaRPr/>
          </a:p>
        </p:txBody>
      </p:sp>
      <p:sp>
        <p:nvSpPr>
          <p:cNvPr id="401" name="Google Shape;401;p33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02" name="Google Shape;402;p33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33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4" name="Google Shape;404;p33"/>
          <p:cNvPicPr preferRelativeResize="0"/>
          <p:nvPr/>
        </p:nvPicPr>
        <p:blipFill rotWithShape="1">
          <a:blip r:embed="rId3">
            <a:alphaModFix/>
          </a:blip>
          <a:srcRect b="0" l="109" r="109" t="0"/>
          <a:stretch/>
        </p:blipFill>
        <p:spPr>
          <a:xfrm>
            <a:off x="871563" y="2864799"/>
            <a:ext cx="7060326" cy="378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4"/>
          <p:cNvSpPr txBox="1"/>
          <p:nvPr>
            <p:ph idx="1" type="body"/>
          </p:nvPr>
        </p:nvSpPr>
        <p:spPr>
          <a:xfrm>
            <a:off x="715550" y="1341321"/>
            <a:ext cx="7713000" cy="475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zh-TW">
                <a:latin typeface="Lexend"/>
                <a:ea typeface="Lexend"/>
                <a:cs typeface="Lexend"/>
                <a:sym typeface="Lexend"/>
              </a:rPr>
              <a:t>機器人參與會議</a:t>
            </a:r>
            <a:r>
              <a:rPr lang="zh-TW"/>
              <a:t>：使用瀏覽器擴充功能、整合行事曆、自行呼叫機器人</a:t>
            </a:r>
            <a:endParaRPr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zh-TW">
                <a:latin typeface="Lexend"/>
                <a:ea typeface="Lexend"/>
                <a:cs typeface="Lexend"/>
                <a:sym typeface="Lexend"/>
              </a:rPr>
              <a:t>可上傳錄音檔</a:t>
            </a:r>
            <a:r>
              <a:rPr lang="zh-TW"/>
              <a:t>，讓SeaMeet自動分析</a:t>
            </a:r>
            <a:endParaRPr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zh-TW">
                <a:latin typeface="Lexend"/>
                <a:ea typeface="Lexend"/>
                <a:cs typeface="Lexend"/>
                <a:sym typeface="Lexend"/>
              </a:rPr>
              <a:t>整場會議自動摘要</a:t>
            </a:r>
            <a:r>
              <a:rPr lang="zh-TW"/>
              <a:t>：Meeting Summary</a:t>
            </a:r>
            <a:endParaRPr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zh-TW">
                <a:latin typeface="Lexend"/>
                <a:ea typeface="Lexend"/>
                <a:cs typeface="Lexend"/>
                <a:sym typeface="Lexend"/>
              </a:rPr>
              <a:t>自動關鍵詞萃取</a:t>
            </a:r>
            <a:r>
              <a:rPr lang="zh-TW"/>
              <a:t>：Topics</a:t>
            </a:r>
            <a:endParaRPr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zh-TW">
                <a:latin typeface="Lexend"/>
                <a:ea typeface="Lexend"/>
                <a:cs typeface="Lexend"/>
                <a:sym typeface="Lexend"/>
              </a:rPr>
              <a:t>決策偵測與記錄</a:t>
            </a:r>
            <a:r>
              <a:rPr lang="zh-TW"/>
              <a:t>：Action Items</a:t>
            </a:r>
            <a:endParaRPr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zh-TW">
                <a:latin typeface="Lexend"/>
                <a:ea typeface="Lexend"/>
                <a:cs typeface="Lexend"/>
                <a:sym typeface="Lexend"/>
              </a:rPr>
              <a:t>團員手動撰寫筆記</a:t>
            </a:r>
            <a:r>
              <a:rPr lang="zh-TW"/>
              <a:t>：Notes</a:t>
            </a:r>
            <a:endParaRPr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b="1" lang="zh-TW">
                <a:latin typeface="Lexend"/>
                <a:ea typeface="Lexend"/>
                <a:cs typeface="Lexend"/>
                <a:sym typeface="Lexend"/>
              </a:rPr>
              <a:t>帶有時間戳記的自動轉錄</a:t>
            </a:r>
            <a:r>
              <a:rPr lang="zh-TW"/>
              <a:t>：Transcript </a:t>
            </a:r>
            <a:endParaRPr/>
          </a:p>
        </p:txBody>
      </p:sp>
      <p:sp>
        <p:nvSpPr>
          <p:cNvPr id="410" name="Google Shape;410;p34"/>
          <p:cNvSpPr txBox="1"/>
          <p:nvPr>
            <p:ph type="title"/>
          </p:nvPr>
        </p:nvSpPr>
        <p:spPr>
          <a:xfrm>
            <a:off x="1417750" y="143600"/>
            <a:ext cx="63087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SeaMeet</a:t>
            </a:r>
            <a:r>
              <a:rPr lang="zh-TW"/>
              <a:t>的記錄成果</a:t>
            </a:r>
            <a:endParaRPr/>
          </a:p>
        </p:txBody>
      </p:sp>
      <p:sp>
        <p:nvSpPr>
          <p:cNvPr id="411" name="Google Shape;411;p34"/>
          <p:cNvSpPr txBox="1"/>
          <p:nvPr>
            <p:ph idx="12" type="sldNum"/>
          </p:nvPr>
        </p:nvSpPr>
        <p:spPr>
          <a:xfrm>
            <a:off x="8311134" y="6003159"/>
            <a:ext cx="548700" cy="52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12" name="Google Shape;412;p34"/>
          <p:cNvSpPr txBox="1"/>
          <p:nvPr>
            <p:ph idx="2" type="body"/>
          </p:nvPr>
        </p:nvSpPr>
        <p:spPr>
          <a:xfrm>
            <a:off x="1883350" y="6431700"/>
            <a:ext cx="6308700" cy="25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34"/>
          <p:cNvSpPr txBox="1"/>
          <p:nvPr>
            <p:ph idx="3" type="subTitle"/>
          </p:nvPr>
        </p:nvSpPr>
        <p:spPr>
          <a:xfrm>
            <a:off x="715550" y="6431700"/>
            <a:ext cx="3091500" cy="259500"/>
          </a:xfrm>
          <a:prstGeom prst="rect">
            <a:avLst/>
          </a:prstGeom>
        </p:spPr>
        <p:txBody>
          <a:bodyPr anchorCtr="0" anchor="ctr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usiness Negotiation Workshop by Slidesgo">
  <a:themeElements>
    <a:clrScheme name="Simple Light">
      <a:dk1>
        <a:srgbClr val="000000"/>
      </a:dk1>
      <a:lt1>
        <a:srgbClr val="F9F3DC"/>
      </a:lt1>
      <a:dk2>
        <a:srgbClr val="E5DB29"/>
      </a:dk2>
      <a:lt2>
        <a:srgbClr val="BDC5FF"/>
      </a:lt2>
      <a:accent1>
        <a:srgbClr val="ED8EBC"/>
      </a:accent1>
      <a:accent2>
        <a:srgbClr val="00CE7A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